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0"/>
  </p:notesMasterIdLst>
  <p:sldIdLst>
    <p:sldId id="309" r:id="rId2"/>
    <p:sldId id="258" r:id="rId3"/>
    <p:sldId id="259" r:id="rId4"/>
    <p:sldId id="268" r:id="rId5"/>
    <p:sldId id="269" r:id="rId6"/>
    <p:sldId id="270" r:id="rId7"/>
    <p:sldId id="256" r:id="rId8"/>
    <p:sldId id="257" r:id="rId9"/>
    <p:sldId id="262" r:id="rId10"/>
    <p:sldId id="264" r:id="rId11"/>
    <p:sldId id="265" r:id="rId12"/>
    <p:sldId id="272" r:id="rId13"/>
    <p:sldId id="266" r:id="rId14"/>
    <p:sldId id="273" r:id="rId15"/>
    <p:sldId id="267" r:id="rId16"/>
    <p:sldId id="271" r:id="rId17"/>
    <p:sldId id="276" r:id="rId18"/>
    <p:sldId id="275" r:id="rId19"/>
    <p:sldId id="311" r:id="rId20"/>
    <p:sldId id="277" r:id="rId21"/>
    <p:sldId id="310" r:id="rId22"/>
    <p:sldId id="278" r:id="rId23"/>
    <p:sldId id="279" r:id="rId24"/>
    <p:sldId id="296" r:id="rId25"/>
    <p:sldId id="297" r:id="rId26"/>
    <p:sldId id="298" r:id="rId27"/>
    <p:sldId id="299" r:id="rId28"/>
    <p:sldId id="300" r:id="rId29"/>
    <p:sldId id="301" r:id="rId30"/>
    <p:sldId id="302" r:id="rId31"/>
    <p:sldId id="303" r:id="rId32"/>
    <p:sldId id="304" r:id="rId33"/>
    <p:sldId id="305" r:id="rId34"/>
    <p:sldId id="306" r:id="rId35"/>
    <p:sldId id="307" r:id="rId36"/>
    <p:sldId id="308" r:id="rId37"/>
    <p:sldId id="312" r:id="rId38"/>
    <p:sldId id="280"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E5E5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973" autoAdjust="0"/>
    <p:restoredTop sz="78982" autoAdjust="0"/>
  </p:normalViewPr>
  <p:slideViewPr>
    <p:cSldViewPr snapToGrid="0">
      <p:cViewPr varScale="1">
        <p:scale>
          <a:sx n="65" d="100"/>
          <a:sy n="65" d="100"/>
        </p:scale>
        <p:origin x="1224"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57A0E69-6A2D-4C3C-B76A-7D677B82673C}" type="datetimeFigureOut">
              <a:rPr lang="en-US" smtClean="0"/>
              <a:t>01/15/2019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D9EDB2D-BD38-42BE-BA3E-D37677CCD45B}" type="slidenum">
              <a:rPr lang="en-US" smtClean="0"/>
              <a:t>‹#›</a:t>
            </a:fld>
            <a:endParaRPr lang="en-US"/>
          </a:p>
        </p:txBody>
      </p:sp>
    </p:spTree>
    <p:extLst>
      <p:ext uri="{BB962C8B-B14F-4D97-AF65-F5344CB8AC3E}">
        <p14:creationId xmlns:p14="http://schemas.microsoft.com/office/powerpoint/2010/main" val="18082235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en.wikipedia.org/wiki/Test-driven_development"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en.wikipedia.org/wiki/Test-driven_development"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en.wikipedia.org/wiki/Test-driven_development"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en.wikipedia.org/wiki/Test-driven_development" TargetMode="External"/><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en.wikipedia.org/wiki/Test-driven_development"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en.wikipedia.org/wiki/Test-driven_development" TargetMode="External"/><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en.wikipedia.org/wiki/Test-driven_development" TargetMode="External"/><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en.wikipedia.org/wiki/Test-driven_development" TargetMode="External"/><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en.wikipedia.org/wiki/Test-driven_development" TargetMode="External"/><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en.wikipedia.org/wiki/Test-driven_development" TargetMode="External"/><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en.wikipedia.org/wiki/Test-driven_development" TargetMode="External"/><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Ask people why code sucks? Write them down</a:t>
            </a:r>
          </a:p>
          <a:p>
            <a:endParaRPr lang="en-US" dirty="0"/>
          </a:p>
        </p:txBody>
      </p:sp>
      <p:sp>
        <p:nvSpPr>
          <p:cNvPr id="4" name="Slide Number Placeholder 3"/>
          <p:cNvSpPr>
            <a:spLocks noGrp="1"/>
          </p:cNvSpPr>
          <p:nvPr>
            <p:ph type="sldNum" sz="quarter" idx="10"/>
          </p:nvPr>
        </p:nvSpPr>
        <p:spPr/>
        <p:txBody>
          <a:bodyPr/>
          <a:lstStyle/>
          <a:p>
            <a:fld id="{7D9EDB2D-BD38-42BE-BA3E-D37677CCD45B}" type="slidenum">
              <a:rPr lang="en-US" smtClean="0"/>
              <a:t>2</a:t>
            </a:fld>
            <a:endParaRPr lang="en-US"/>
          </a:p>
        </p:txBody>
      </p:sp>
    </p:spTree>
    <p:extLst>
      <p:ext uri="{BB962C8B-B14F-4D97-AF65-F5344CB8AC3E}">
        <p14:creationId xmlns:p14="http://schemas.microsoft.com/office/powerpoint/2010/main" val="29745994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 name="Shape 175"/>
          <p:cNvSpPr>
            <a:spLocks noGrp="1" noRot="1" noChangeAspect="1"/>
          </p:cNvSpPr>
          <p:nvPr>
            <p:ph type="sldImg"/>
          </p:nvPr>
        </p:nvSpPr>
        <p:spPr>
          <a:prstGeom prst="rect">
            <a:avLst/>
          </a:prstGeom>
        </p:spPr>
        <p:txBody>
          <a:bodyPr/>
          <a:lstStyle/>
          <a:p>
            <a:pPr lvl="0"/>
            <a:endParaRPr/>
          </a:p>
        </p:txBody>
      </p:sp>
      <p:sp>
        <p:nvSpPr>
          <p:cNvPr id="176" name="Shape 176"/>
          <p:cNvSpPr>
            <a:spLocks noGrp="1"/>
          </p:cNvSpPr>
          <p:nvPr>
            <p:ph type="body" sz="quarter" idx="1"/>
          </p:nvPr>
        </p:nvSpPr>
        <p:spPr>
          <a:prstGeom prst="rect">
            <a:avLst/>
          </a:prstGeom>
        </p:spPr>
        <p:txBody>
          <a:bodyPr/>
          <a:lstStyle/>
          <a:p>
            <a:pPr lvl="0" defTabSz="914400">
              <a:lnSpc>
                <a:spcPct val="80000"/>
              </a:lnSpc>
              <a:defRPr sz="1800"/>
            </a:pPr>
            <a:r>
              <a:rPr sz="1000" b="1" dirty="0">
                <a:latin typeface="Trebuchet MS"/>
                <a:ea typeface="Trebuchet MS"/>
                <a:cs typeface="Trebuchet MS"/>
                <a:sym typeface="Trebuchet MS"/>
              </a:rPr>
              <a:t>Test-Driven Design / Test-First</a:t>
            </a:r>
            <a:endParaRPr sz="1000" dirty="0">
              <a:latin typeface="Trebuchet MS"/>
              <a:ea typeface="Trebuchet MS"/>
              <a:cs typeface="Trebuchet MS"/>
              <a:sym typeface="Trebuchet MS"/>
            </a:endParaRPr>
          </a:p>
          <a:p>
            <a:pPr lvl="0" defTabSz="914400">
              <a:lnSpc>
                <a:spcPct val="80000"/>
              </a:lnSpc>
              <a:defRPr sz="1800"/>
            </a:pPr>
            <a:r>
              <a:rPr sz="1000" dirty="0">
                <a:latin typeface="Arial"/>
                <a:ea typeface="Arial"/>
                <a:cs typeface="Arial"/>
                <a:sym typeface="Arial"/>
              </a:rPr>
              <a:t>“</a:t>
            </a:r>
            <a:r>
              <a:rPr sz="1000" dirty="0">
                <a:latin typeface="Trebuchet MS"/>
                <a:ea typeface="Trebuchet MS"/>
                <a:cs typeface="Trebuchet MS"/>
                <a:sym typeface="Trebuchet MS"/>
              </a:rPr>
              <a:t>Test-driven development (TDD) is a software development technique that uses short development iterations based on pre-written test cases that define desired improvements or new functions. Each iteration produces code necessary to pass that iteration's tests. Finally, the programmer or team refactors the code to accommodate changes. A key TDD concept is that preparing tests before coding facilitates rapid feedback changes. Note that test-driven development is a software design method, not merely a method of testing.</a:t>
            </a:r>
            <a:r>
              <a:rPr sz="1000" dirty="0">
                <a:latin typeface="Arial"/>
                <a:ea typeface="Arial"/>
                <a:cs typeface="Arial"/>
                <a:sym typeface="Arial"/>
              </a:rPr>
              <a:t>”</a:t>
            </a:r>
            <a:endParaRPr sz="1000" dirty="0">
              <a:latin typeface="Trebuchet MS"/>
              <a:ea typeface="Trebuchet MS"/>
              <a:cs typeface="Trebuchet MS"/>
              <a:sym typeface="Trebuchet MS"/>
            </a:endParaRPr>
          </a:p>
          <a:p>
            <a:pPr lvl="0" defTabSz="914400">
              <a:lnSpc>
                <a:spcPct val="80000"/>
              </a:lnSpc>
              <a:defRPr sz="1800"/>
            </a:pPr>
            <a:r>
              <a:rPr sz="1000" dirty="0">
                <a:solidFill>
                  <a:srgbClr val="009999"/>
                </a:solidFill>
                <a:uFill>
                  <a:solidFill>
                    <a:srgbClr val="009999"/>
                  </a:solidFill>
                </a:uFill>
                <a:latin typeface="Trebuchet MS"/>
                <a:ea typeface="Trebuchet MS"/>
                <a:cs typeface="Trebuchet MS"/>
                <a:sym typeface="Trebuchet MS"/>
                <a:hlinkClick r:id="rId3"/>
              </a:rPr>
              <a:t>http://en.wikipedia.org/wiki/Test-driven_development</a:t>
            </a:r>
            <a:endParaRPr sz="1000" dirty="0">
              <a:latin typeface="Trebuchet MS"/>
              <a:ea typeface="Trebuchet MS"/>
              <a:cs typeface="Trebuchet MS"/>
              <a:sym typeface="Trebuchet MS"/>
            </a:endParaRPr>
          </a:p>
          <a:p>
            <a:pPr lvl="0" defTabSz="914400">
              <a:lnSpc>
                <a:spcPct val="80000"/>
              </a:lnSpc>
              <a:defRPr sz="1800"/>
            </a:pPr>
            <a:r>
              <a:rPr sz="1000" dirty="0">
                <a:latin typeface="Trebuchet MS"/>
                <a:ea typeface="Trebuchet MS"/>
                <a:cs typeface="Trebuchet MS"/>
                <a:sym typeface="Trebuchet MS"/>
              </a:rPr>
              <a:t>First figure out how to determine if you</a:t>
            </a:r>
            <a:r>
              <a:rPr sz="1000" dirty="0">
                <a:latin typeface="Arial"/>
                <a:ea typeface="Arial"/>
                <a:cs typeface="Arial"/>
                <a:sym typeface="Arial"/>
              </a:rPr>
              <a:t>’</a:t>
            </a:r>
            <a:r>
              <a:rPr sz="1000" dirty="0">
                <a:latin typeface="Trebuchet MS"/>
                <a:ea typeface="Trebuchet MS"/>
                <a:cs typeface="Trebuchet MS"/>
                <a:sym typeface="Trebuchet MS"/>
              </a:rPr>
              <a:t>ve succeeded, then build it</a:t>
            </a:r>
          </a:p>
          <a:p>
            <a:pPr lvl="0" defTabSz="914400">
              <a:lnSpc>
                <a:spcPct val="80000"/>
              </a:lnSpc>
              <a:defRPr sz="1800"/>
            </a:pPr>
            <a:r>
              <a:rPr sz="1000" dirty="0">
                <a:latin typeface="Trebuchet MS"/>
                <a:ea typeface="Trebuchet MS"/>
                <a:cs typeface="Trebuchet MS"/>
                <a:sym typeface="Trebuchet MS"/>
              </a:rPr>
              <a:t>Concept: Waterfall version</a:t>
            </a:r>
          </a:p>
          <a:p>
            <a:pPr lvl="0" defTabSz="914400">
              <a:lnSpc>
                <a:spcPct val="80000"/>
              </a:lnSpc>
              <a:defRPr sz="1800"/>
            </a:pPr>
            <a:r>
              <a:rPr sz="1000" dirty="0">
                <a:latin typeface="Trebuchet MS"/>
                <a:ea typeface="Trebuchet MS"/>
                <a:cs typeface="Trebuchet MS"/>
                <a:sym typeface="Trebuchet MS"/>
              </a:rPr>
              <a:t>* Frames:</a:t>
            </a:r>
          </a:p>
          <a:p>
            <a:pPr lvl="1" indent="914400" defTabSz="914400">
              <a:lnSpc>
                <a:spcPct val="80000"/>
              </a:lnSpc>
              <a:defRPr sz="1800"/>
            </a:pPr>
            <a:r>
              <a:rPr sz="1000" dirty="0">
                <a:latin typeface="Trebuchet MS"/>
                <a:ea typeface="Trebuchet MS"/>
                <a:cs typeface="Trebuchet MS"/>
                <a:sym typeface="Trebuchet MS"/>
              </a:rPr>
              <a:t>Barefoot, primitive man with idea of shoes</a:t>
            </a:r>
          </a:p>
          <a:p>
            <a:pPr lvl="1" indent="914400" defTabSz="914400">
              <a:lnSpc>
                <a:spcPct val="80000"/>
              </a:lnSpc>
              <a:defRPr sz="1800"/>
            </a:pPr>
            <a:r>
              <a:rPr sz="1000" dirty="0">
                <a:latin typeface="Trebuchet MS"/>
                <a:ea typeface="Trebuchet MS"/>
                <a:cs typeface="Trebuchet MS"/>
                <a:sym typeface="Trebuchet MS"/>
              </a:rPr>
              <a:t>Man tells someone else what he</a:t>
            </a:r>
            <a:r>
              <a:rPr sz="1000" dirty="0">
                <a:latin typeface="Arial"/>
                <a:ea typeface="Arial"/>
                <a:cs typeface="Arial"/>
                <a:sym typeface="Arial"/>
              </a:rPr>
              <a:t>’</a:t>
            </a:r>
            <a:r>
              <a:rPr sz="1000" dirty="0">
                <a:latin typeface="Trebuchet MS"/>
                <a:ea typeface="Trebuchet MS"/>
                <a:cs typeface="Trebuchet MS"/>
                <a:sym typeface="Trebuchet MS"/>
              </a:rPr>
              <a:t>s thinking</a:t>
            </a:r>
          </a:p>
          <a:p>
            <a:pPr lvl="1" indent="914400" defTabSz="914400">
              <a:lnSpc>
                <a:spcPct val="80000"/>
              </a:lnSpc>
              <a:defRPr sz="1800"/>
            </a:pPr>
            <a:r>
              <a:rPr sz="1000" dirty="0">
                <a:latin typeface="Trebuchet MS"/>
                <a:ea typeface="Trebuchet MS"/>
                <a:cs typeface="Trebuchet MS"/>
                <a:sym typeface="Trebuchet MS"/>
              </a:rPr>
              <a:t>Other man constructing something in his cave</a:t>
            </a:r>
          </a:p>
          <a:p>
            <a:pPr lvl="1" indent="914400" defTabSz="914400">
              <a:lnSpc>
                <a:spcPct val="80000"/>
              </a:lnSpc>
              <a:defRPr sz="1800"/>
            </a:pPr>
            <a:r>
              <a:rPr sz="1000" dirty="0">
                <a:latin typeface="Trebuchet MS"/>
                <a:ea typeface="Trebuchet MS"/>
                <a:cs typeface="Trebuchet MS"/>
                <a:sym typeface="Trebuchet MS"/>
              </a:rPr>
              <a:t>Other man delivers something that is outrageous, and loosely like shoes</a:t>
            </a:r>
          </a:p>
          <a:p>
            <a:pPr lvl="1" indent="914400" defTabSz="914400">
              <a:lnSpc>
                <a:spcPct val="80000"/>
              </a:lnSpc>
              <a:defRPr sz="1800"/>
            </a:pPr>
            <a:r>
              <a:rPr sz="1000" dirty="0">
                <a:latin typeface="Trebuchet MS"/>
                <a:ea typeface="Trebuchet MS"/>
                <a:cs typeface="Trebuchet MS"/>
                <a:sym typeface="Trebuchet MS"/>
              </a:rPr>
              <a:t>Original man wearing (things), looking unhappy and confused</a:t>
            </a:r>
          </a:p>
          <a:p>
            <a:pPr lvl="0" defTabSz="914400">
              <a:lnSpc>
                <a:spcPct val="80000"/>
              </a:lnSpc>
              <a:defRPr sz="1800"/>
            </a:pPr>
            <a:r>
              <a:rPr sz="1000" dirty="0">
                <a:latin typeface="Trebuchet MS"/>
                <a:ea typeface="Trebuchet MS"/>
                <a:cs typeface="Trebuchet MS"/>
                <a:sym typeface="Trebuchet MS"/>
              </a:rPr>
              <a:t>Concept: making shoes – they must fit the foot</a:t>
            </a:r>
          </a:p>
          <a:p>
            <a:pPr lvl="0" defTabSz="914400">
              <a:lnSpc>
                <a:spcPct val="80000"/>
              </a:lnSpc>
              <a:defRPr sz="1800"/>
            </a:pPr>
            <a:r>
              <a:rPr sz="1000" dirty="0">
                <a:latin typeface="Trebuchet MS"/>
                <a:ea typeface="Trebuchet MS"/>
                <a:cs typeface="Trebuchet MS"/>
                <a:sym typeface="Trebuchet MS"/>
              </a:rPr>
              <a:t>* Frames:</a:t>
            </a:r>
          </a:p>
          <a:p>
            <a:pPr lvl="1" indent="914400" defTabSz="914400">
              <a:lnSpc>
                <a:spcPct val="80000"/>
              </a:lnSpc>
              <a:defRPr sz="1800"/>
            </a:pPr>
            <a:r>
              <a:rPr sz="1000" dirty="0">
                <a:latin typeface="Trebuchet MS"/>
                <a:ea typeface="Trebuchet MS"/>
                <a:cs typeface="Trebuchet MS"/>
                <a:sym typeface="Trebuchet MS"/>
              </a:rPr>
              <a:t>Frame: barefoot, primitive man with idea of shoes – walking over stones, through streams, kicking a (coconut),…</a:t>
            </a:r>
          </a:p>
          <a:p>
            <a:pPr lvl="1" indent="914400" defTabSz="914400">
              <a:lnSpc>
                <a:spcPct val="80000"/>
              </a:lnSpc>
              <a:defRPr sz="1800"/>
            </a:pPr>
            <a:r>
              <a:rPr sz="1000" dirty="0">
                <a:latin typeface="Trebuchet MS"/>
                <a:ea typeface="Trebuchet MS"/>
                <a:cs typeface="Trebuchet MS"/>
                <a:sym typeface="Trebuchet MS"/>
              </a:rPr>
              <a:t>Frame:</a:t>
            </a:r>
          </a:p>
          <a:p>
            <a:pPr lvl="2" indent="1371600" defTabSz="914400">
              <a:lnSpc>
                <a:spcPct val="80000"/>
              </a:lnSpc>
              <a:defRPr sz="1800"/>
            </a:pPr>
            <a:r>
              <a:rPr sz="1000" dirty="0">
                <a:latin typeface="Trebuchet MS"/>
                <a:ea typeface="Trebuchet MS"/>
                <a:cs typeface="Trebuchet MS"/>
                <a:sym typeface="Trebuchet MS"/>
              </a:rPr>
              <a:t>Text: TEST FAILS</a:t>
            </a:r>
          </a:p>
          <a:p>
            <a:pPr lvl="2" indent="1371600" defTabSz="914400">
              <a:lnSpc>
                <a:spcPct val="80000"/>
              </a:lnSpc>
              <a:defRPr sz="1800"/>
            </a:pPr>
            <a:r>
              <a:rPr sz="1000" dirty="0">
                <a:latin typeface="Trebuchet MS"/>
                <a:ea typeface="Trebuchet MS"/>
                <a:cs typeface="Trebuchet MS"/>
                <a:sym typeface="Trebuchet MS"/>
              </a:rPr>
              <a:t>Image: man stepping on rocks, painful</a:t>
            </a:r>
          </a:p>
          <a:p>
            <a:pPr lvl="1" indent="914400" defTabSz="914400">
              <a:lnSpc>
                <a:spcPct val="80000"/>
              </a:lnSpc>
              <a:defRPr sz="1800"/>
            </a:pPr>
            <a:r>
              <a:rPr sz="1000" dirty="0">
                <a:latin typeface="Trebuchet MS"/>
                <a:ea typeface="Trebuchet MS"/>
                <a:cs typeface="Trebuchet MS"/>
                <a:sym typeface="Trebuchet MS"/>
              </a:rPr>
              <a:t>Frame:</a:t>
            </a:r>
          </a:p>
          <a:p>
            <a:pPr lvl="2" indent="1371600" defTabSz="914400">
              <a:lnSpc>
                <a:spcPct val="80000"/>
              </a:lnSpc>
              <a:defRPr sz="1800"/>
            </a:pPr>
            <a:r>
              <a:rPr sz="1000" dirty="0">
                <a:latin typeface="Trebuchet MS"/>
                <a:ea typeface="Trebuchet MS"/>
                <a:cs typeface="Trebuchet MS"/>
                <a:sym typeface="Trebuchet MS"/>
              </a:rPr>
              <a:t>Text: DEVELOP</a:t>
            </a:r>
          </a:p>
          <a:p>
            <a:pPr lvl="2" indent="1371600" defTabSz="914400">
              <a:lnSpc>
                <a:spcPct val="80000"/>
              </a:lnSpc>
              <a:defRPr sz="1800"/>
            </a:pPr>
            <a:r>
              <a:rPr sz="1000" dirty="0">
                <a:latin typeface="Trebuchet MS"/>
                <a:ea typeface="Trebuchet MS"/>
                <a:cs typeface="Trebuchet MS"/>
                <a:sym typeface="Trebuchet MS"/>
              </a:rPr>
              <a:t>Image: man attaching cords/strips of leather to a piece of bark</a:t>
            </a:r>
          </a:p>
          <a:p>
            <a:pPr lvl="1" indent="914400" defTabSz="914400">
              <a:lnSpc>
                <a:spcPct val="80000"/>
              </a:lnSpc>
              <a:defRPr sz="1800"/>
            </a:pPr>
            <a:r>
              <a:rPr sz="1000" dirty="0">
                <a:latin typeface="Trebuchet MS"/>
                <a:ea typeface="Trebuchet MS"/>
                <a:cs typeface="Trebuchet MS"/>
                <a:sym typeface="Trebuchet MS"/>
              </a:rPr>
              <a:t>Frame:</a:t>
            </a:r>
          </a:p>
          <a:p>
            <a:pPr lvl="2" indent="1371600" defTabSz="914400">
              <a:lnSpc>
                <a:spcPct val="80000"/>
              </a:lnSpc>
              <a:defRPr sz="1800"/>
            </a:pPr>
            <a:r>
              <a:rPr sz="1000" dirty="0">
                <a:latin typeface="Trebuchet MS"/>
                <a:ea typeface="Trebuchet MS"/>
                <a:cs typeface="Trebuchet MS"/>
                <a:sym typeface="Trebuchet MS"/>
              </a:rPr>
              <a:t>Text: TEST PASS</a:t>
            </a:r>
          </a:p>
          <a:p>
            <a:pPr lvl="2" indent="1371600" defTabSz="914400">
              <a:lnSpc>
                <a:spcPct val="80000"/>
              </a:lnSpc>
              <a:defRPr sz="1800"/>
            </a:pPr>
            <a:r>
              <a:rPr sz="1000" dirty="0">
                <a:latin typeface="Trebuchet MS"/>
                <a:ea typeface="Trebuchet MS"/>
                <a:cs typeface="Trebuchet MS"/>
                <a:sym typeface="Trebuchet MS"/>
              </a:rPr>
              <a:t>Image: man with piece of bark strapped to foot, satisfied look</a:t>
            </a:r>
          </a:p>
          <a:p>
            <a:pPr lvl="1" indent="914400" defTabSz="914400">
              <a:lnSpc>
                <a:spcPct val="80000"/>
              </a:lnSpc>
              <a:defRPr sz="1800"/>
            </a:pPr>
            <a:r>
              <a:rPr sz="1000" dirty="0">
                <a:latin typeface="Trebuchet MS"/>
                <a:ea typeface="Trebuchet MS"/>
                <a:cs typeface="Trebuchet MS"/>
                <a:sym typeface="Trebuchet MS"/>
              </a:rPr>
              <a:t>Frame:</a:t>
            </a:r>
          </a:p>
          <a:p>
            <a:pPr lvl="2" indent="1371600" defTabSz="914400">
              <a:lnSpc>
                <a:spcPct val="80000"/>
              </a:lnSpc>
              <a:defRPr sz="1800"/>
            </a:pPr>
            <a:r>
              <a:rPr sz="1000" dirty="0">
                <a:latin typeface="Trebuchet MS"/>
                <a:ea typeface="Trebuchet MS"/>
                <a:cs typeface="Trebuchet MS"/>
                <a:sym typeface="Trebuchet MS"/>
              </a:rPr>
              <a:t>Text: REFACTOR</a:t>
            </a:r>
          </a:p>
          <a:p>
            <a:pPr lvl="2" indent="1371600" defTabSz="914400">
              <a:lnSpc>
                <a:spcPct val="80000"/>
              </a:lnSpc>
              <a:defRPr sz="1800"/>
            </a:pPr>
            <a:r>
              <a:rPr sz="1000" dirty="0">
                <a:latin typeface="Trebuchet MS"/>
                <a:ea typeface="Trebuchet MS"/>
                <a:cs typeface="Trebuchet MS"/>
                <a:sym typeface="Trebuchet MS"/>
              </a:rPr>
              <a:t>Image: man cuts bark to shape of foot</a:t>
            </a:r>
          </a:p>
          <a:p>
            <a:pPr lvl="1" indent="914400" defTabSz="914400">
              <a:lnSpc>
                <a:spcPct val="80000"/>
              </a:lnSpc>
              <a:defRPr sz="1800"/>
            </a:pPr>
            <a:r>
              <a:rPr sz="1000" dirty="0">
                <a:latin typeface="Trebuchet MS"/>
                <a:ea typeface="Trebuchet MS"/>
                <a:cs typeface="Trebuchet MS"/>
                <a:sym typeface="Trebuchet MS"/>
              </a:rPr>
              <a:t>Frame:</a:t>
            </a:r>
          </a:p>
          <a:p>
            <a:pPr lvl="2" indent="1371600" defTabSz="914400">
              <a:lnSpc>
                <a:spcPct val="80000"/>
              </a:lnSpc>
              <a:defRPr sz="1800"/>
            </a:pPr>
            <a:r>
              <a:rPr sz="1000" dirty="0">
                <a:latin typeface="Trebuchet MS"/>
                <a:ea typeface="Trebuchet MS"/>
                <a:cs typeface="Trebuchet MS"/>
                <a:sym typeface="Trebuchet MS"/>
              </a:rPr>
              <a:t>Text: TEST FAILS</a:t>
            </a:r>
          </a:p>
          <a:p>
            <a:pPr lvl="2" indent="1371600" defTabSz="914400">
              <a:lnSpc>
                <a:spcPct val="80000"/>
              </a:lnSpc>
              <a:defRPr sz="1800"/>
            </a:pPr>
            <a:r>
              <a:rPr sz="1000" dirty="0">
                <a:latin typeface="Trebuchet MS"/>
                <a:ea typeface="Trebuchet MS"/>
                <a:cs typeface="Trebuchet MS"/>
                <a:sym typeface="Trebuchet MS"/>
              </a:rPr>
              <a:t>Image: man walking under falling pebbles, pebbles hitting top of foot, man looking pained</a:t>
            </a:r>
          </a:p>
        </p:txBody>
      </p:sp>
    </p:spTree>
    <p:extLst>
      <p:ext uri="{BB962C8B-B14F-4D97-AF65-F5344CB8AC3E}">
        <p14:creationId xmlns:p14="http://schemas.microsoft.com/office/powerpoint/2010/main" val="13149212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 name="Shape 180"/>
          <p:cNvSpPr>
            <a:spLocks noGrp="1" noRot="1" noChangeAspect="1"/>
          </p:cNvSpPr>
          <p:nvPr>
            <p:ph type="sldImg"/>
          </p:nvPr>
        </p:nvSpPr>
        <p:spPr>
          <a:prstGeom prst="rect">
            <a:avLst/>
          </a:prstGeom>
        </p:spPr>
        <p:txBody>
          <a:bodyPr/>
          <a:lstStyle/>
          <a:p>
            <a:pPr lvl="0"/>
            <a:endParaRPr/>
          </a:p>
        </p:txBody>
      </p:sp>
      <p:sp>
        <p:nvSpPr>
          <p:cNvPr id="181" name="Shape 181"/>
          <p:cNvSpPr>
            <a:spLocks noGrp="1"/>
          </p:cNvSpPr>
          <p:nvPr>
            <p:ph type="body" sz="quarter" idx="1"/>
          </p:nvPr>
        </p:nvSpPr>
        <p:spPr>
          <a:prstGeom prst="rect">
            <a:avLst/>
          </a:prstGeom>
        </p:spPr>
        <p:txBody>
          <a:bodyPr/>
          <a:lstStyle/>
          <a:p>
            <a:pPr lvl="0" defTabSz="914400">
              <a:lnSpc>
                <a:spcPct val="80000"/>
              </a:lnSpc>
              <a:defRPr sz="1800"/>
            </a:pPr>
            <a:r>
              <a:rPr sz="1000" b="1">
                <a:latin typeface="Trebuchet MS"/>
                <a:ea typeface="Trebuchet MS"/>
                <a:cs typeface="Trebuchet MS"/>
                <a:sym typeface="Trebuchet MS"/>
              </a:rPr>
              <a:t>Test-Driven Design / Test-First</a:t>
            </a:r>
            <a:endParaRPr sz="1000">
              <a:latin typeface="Trebuchet MS"/>
              <a:ea typeface="Trebuchet MS"/>
              <a:cs typeface="Trebuchet MS"/>
              <a:sym typeface="Trebuchet MS"/>
            </a:endParaRPr>
          </a:p>
          <a:p>
            <a:pPr lvl="0" defTabSz="914400">
              <a:lnSpc>
                <a:spcPct val="80000"/>
              </a:lnSpc>
              <a:defRPr sz="1800"/>
            </a:pPr>
            <a:r>
              <a:rPr sz="1000">
                <a:latin typeface="Arial"/>
                <a:ea typeface="Arial"/>
                <a:cs typeface="Arial"/>
                <a:sym typeface="Arial"/>
              </a:rPr>
              <a:t>“</a:t>
            </a:r>
            <a:r>
              <a:rPr sz="1000">
                <a:latin typeface="Trebuchet MS"/>
                <a:ea typeface="Trebuchet MS"/>
                <a:cs typeface="Trebuchet MS"/>
                <a:sym typeface="Trebuchet MS"/>
              </a:rPr>
              <a:t>Test-driven development (TDD) is a software development technique that uses short development iterations based on pre-written test cases that define desired improvements or new functions. Each iteration produces code necessary to pass that iteration's tests. Finally, the programmer or team refactors the code to accommodate changes. A key TDD concept is that preparing tests before coding facilitates rapid feedback changes. Note that test-driven development is a software design method, not merely a method of testing.</a:t>
            </a:r>
            <a:r>
              <a:rPr sz="1000">
                <a:latin typeface="Arial"/>
                <a:ea typeface="Arial"/>
                <a:cs typeface="Arial"/>
                <a:sym typeface="Arial"/>
              </a:rPr>
              <a:t>”</a:t>
            </a:r>
            <a:endParaRPr sz="1000">
              <a:latin typeface="Trebuchet MS"/>
              <a:ea typeface="Trebuchet MS"/>
              <a:cs typeface="Trebuchet MS"/>
              <a:sym typeface="Trebuchet MS"/>
            </a:endParaRPr>
          </a:p>
          <a:p>
            <a:pPr lvl="0" defTabSz="914400">
              <a:lnSpc>
                <a:spcPct val="80000"/>
              </a:lnSpc>
              <a:defRPr sz="1800"/>
            </a:pPr>
            <a:r>
              <a:rPr sz="1000">
                <a:solidFill>
                  <a:srgbClr val="009999"/>
                </a:solidFill>
                <a:uFill>
                  <a:solidFill>
                    <a:srgbClr val="009999"/>
                  </a:solidFill>
                </a:uFill>
                <a:latin typeface="Trebuchet MS"/>
                <a:ea typeface="Trebuchet MS"/>
                <a:cs typeface="Trebuchet MS"/>
                <a:sym typeface="Trebuchet MS"/>
                <a:hlinkClick r:id="rId3"/>
              </a:rPr>
              <a:t>http://en.wikipedia.org/wiki/Test-driven_development</a:t>
            </a:r>
            <a:endParaRPr sz="1000">
              <a:latin typeface="Trebuchet MS"/>
              <a:ea typeface="Trebuchet MS"/>
              <a:cs typeface="Trebuchet MS"/>
              <a:sym typeface="Trebuchet MS"/>
            </a:endParaRPr>
          </a:p>
          <a:p>
            <a:pPr lvl="0" defTabSz="914400">
              <a:lnSpc>
                <a:spcPct val="80000"/>
              </a:lnSpc>
              <a:defRPr sz="1800"/>
            </a:pPr>
            <a:r>
              <a:rPr sz="1000">
                <a:latin typeface="Trebuchet MS"/>
                <a:ea typeface="Trebuchet MS"/>
                <a:cs typeface="Trebuchet MS"/>
                <a:sym typeface="Trebuchet MS"/>
              </a:rPr>
              <a:t>First figure out how to determine if you</a:t>
            </a:r>
            <a:r>
              <a:rPr sz="1000">
                <a:latin typeface="Arial"/>
                <a:ea typeface="Arial"/>
                <a:cs typeface="Arial"/>
                <a:sym typeface="Arial"/>
              </a:rPr>
              <a:t>’</a:t>
            </a:r>
            <a:r>
              <a:rPr sz="1000">
                <a:latin typeface="Trebuchet MS"/>
                <a:ea typeface="Trebuchet MS"/>
                <a:cs typeface="Trebuchet MS"/>
                <a:sym typeface="Trebuchet MS"/>
              </a:rPr>
              <a:t>ve succeeded, then build it</a:t>
            </a:r>
          </a:p>
          <a:p>
            <a:pPr lvl="0" defTabSz="914400">
              <a:lnSpc>
                <a:spcPct val="80000"/>
              </a:lnSpc>
              <a:defRPr sz="1800"/>
            </a:pPr>
            <a:r>
              <a:rPr sz="1000">
                <a:latin typeface="Trebuchet MS"/>
                <a:ea typeface="Trebuchet MS"/>
                <a:cs typeface="Trebuchet MS"/>
                <a:sym typeface="Trebuchet MS"/>
              </a:rPr>
              <a:t>Concept: Waterfall version</a:t>
            </a:r>
          </a:p>
          <a:p>
            <a:pPr lvl="0" defTabSz="914400">
              <a:lnSpc>
                <a:spcPct val="80000"/>
              </a:lnSpc>
              <a:defRPr sz="1800"/>
            </a:pPr>
            <a:r>
              <a:rPr sz="1000">
                <a:latin typeface="Trebuchet MS"/>
                <a:ea typeface="Trebuchet MS"/>
                <a:cs typeface="Trebuchet MS"/>
                <a:sym typeface="Trebuchet MS"/>
              </a:rPr>
              <a:t>* Frames:</a:t>
            </a:r>
          </a:p>
          <a:p>
            <a:pPr lvl="1" indent="914400" defTabSz="914400">
              <a:lnSpc>
                <a:spcPct val="80000"/>
              </a:lnSpc>
              <a:defRPr sz="1800"/>
            </a:pPr>
            <a:r>
              <a:rPr sz="1000">
                <a:latin typeface="Trebuchet MS"/>
                <a:ea typeface="Trebuchet MS"/>
                <a:cs typeface="Trebuchet MS"/>
                <a:sym typeface="Trebuchet MS"/>
              </a:rPr>
              <a:t>Barefoot, primitive man with idea of shoes</a:t>
            </a:r>
          </a:p>
          <a:p>
            <a:pPr lvl="1" indent="914400" defTabSz="914400">
              <a:lnSpc>
                <a:spcPct val="80000"/>
              </a:lnSpc>
              <a:defRPr sz="1800"/>
            </a:pPr>
            <a:r>
              <a:rPr sz="1000">
                <a:latin typeface="Trebuchet MS"/>
                <a:ea typeface="Trebuchet MS"/>
                <a:cs typeface="Trebuchet MS"/>
                <a:sym typeface="Trebuchet MS"/>
              </a:rPr>
              <a:t>Man tells someone else what he</a:t>
            </a:r>
            <a:r>
              <a:rPr sz="1000">
                <a:latin typeface="Arial"/>
                <a:ea typeface="Arial"/>
                <a:cs typeface="Arial"/>
                <a:sym typeface="Arial"/>
              </a:rPr>
              <a:t>’</a:t>
            </a:r>
            <a:r>
              <a:rPr sz="1000">
                <a:latin typeface="Trebuchet MS"/>
                <a:ea typeface="Trebuchet MS"/>
                <a:cs typeface="Trebuchet MS"/>
                <a:sym typeface="Trebuchet MS"/>
              </a:rPr>
              <a:t>s thinking</a:t>
            </a:r>
          </a:p>
          <a:p>
            <a:pPr lvl="1" indent="914400" defTabSz="914400">
              <a:lnSpc>
                <a:spcPct val="80000"/>
              </a:lnSpc>
              <a:defRPr sz="1800"/>
            </a:pPr>
            <a:r>
              <a:rPr sz="1000">
                <a:latin typeface="Trebuchet MS"/>
                <a:ea typeface="Trebuchet MS"/>
                <a:cs typeface="Trebuchet MS"/>
                <a:sym typeface="Trebuchet MS"/>
              </a:rPr>
              <a:t>Other man constructing something in his cave</a:t>
            </a:r>
          </a:p>
          <a:p>
            <a:pPr lvl="1" indent="914400" defTabSz="914400">
              <a:lnSpc>
                <a:spcPct val="80000"/>
              </a:lnSpc>
              <a:defRPr sz="1800"/>
            </a:pPr>
            <a:r>
              <a:rPr sz="1000">
                <a:latin typeface="Trebuchet MS"/>
                <a:ea typeface="Trebuchet MS"/>
                <a:cs typeface="Trebuchet MS"/>
                <a:sym typeface="Trebuchet MS"/>
              </a:rPr>
              <a:t>Other man delivers something that is outrageous, and loosely like shoes</a:t>
            </a:r>
          </a:p>
          <a:p>
            <a:pPr lvl="1" indent="914400" defTabSz="914400">
              <a:lnSpc>
                <a:spcPct val="80000"/>
              </a:lnSpc>
              <a:defRPr sz="1800"/>
            </a:pPr>
            <a:r>
              <a:rPr sz="1000">
                <a:latin typeface="Trebuchet MS"/>
                <a:ea typeface="Trebuchet MS"/>
                <a:cs typeface="Trebuchet MS"/>
                <a:sym typeface="Trebuchet MS"/>
              </a:rPr>
              <a:t>Original man wearing (things), looking unhappy and confused</a:t>
            </a:r>
          </a:p>
          <a:p>
            <a:pPr lvl="0" defTabSz="914400">
              <a:lnSpc>
                <a:spcPct val="80000"/>
              </a:lnSpc>
              <a:defRPr sz="1800"/>
            </a:pPr>
            <a:r>
              <a:rPr sz="1000">
                <a:latin typeface="Trebuchet MS"/>
                <a:ea typeface="Trebuchet MS"/>
                <a:cs typeface="Trebuchet MS"/>
                <a:sym typeface="Trebuchet MS"/>
              </a:rPr>
              <a:t>Concept: making shoes – they must fit the foot</a:t>
            </a:r>
          </a:p>
          <a:p>
            <a:pPr lvl="0" defTabSz="914400">
              <a:lnSpc>
                <a:spcPct val="80000"/>
              </a:lnSpc>
              <a:defRPr sz="1800"/>
            </a:pPr>
            <a:r>
              <a:rPr sz="1000">
                <a:latin typeface="Trebuchet MS"/>
                <a:ea typeface="Trebuchet MS"/>
                <a:cs typeface="Trebuchet MS"/>
                <a:sym typeface="Trebuchet MS"/>
              </a:rPr>
              <a:t>* Frames:</a:t>
            </a:r>
          </a:p>
          <a:p>
            <a:pPr lvl="1" indent="914400" defTabSz="914400">
              <a:lnSpc>
                <a:spcPct val="80000"/>
              </a:lnSpc>
              <a:defRPr sz="1800"/>
            </a:pPr>
            <a:r>
              <a:rPr sz="1000">
                <a:latin typeface="Trebuchet MS"/>
                <a:ea typeface="Trebuchet MS"/>
                <a:cs typeface="Trebuchet MS"/>
                <a:sym typeface="Trebuchet MS"/>
              </a:rPr>
              <a:t>Frame: barefoot, primitive man with idea of shoes – walking over stones, through streams, kicking a (coconut),…</a:t>
            </a:r>
          </a:p>
          <a:p>
            <a:pPr lvl="1" indent="914400" defTabSz="914400">
              <a:lnSpc>
                <a:spcPct val="80000"/>
              </a:lnSpc>
              <a:defRPr sz="1800"/>
            </a:pPr>
            <a:r>
              <a:rPr sz="1000">
                <a:latin typeface="Trebuchet MS"/>
                <a:ea typeface="Trebuchet MS"/>
                <a:cs typeface="Trebuchet MS"/>
                <a:sym typeface="Trebuchet MS"/>
              </a:rPr>
              <a:t>Frame:</a:t>
            </a:r>
          </a:p>
          <a:p>
            <a:pPr lvl="2" indent="1371600" defTabSz="914400">
              <a:lnSpc>
                <a:spcPct val="80000"/>
              </a:lnSpc>
              <a:defRPr sz="1800"/>
            </a:pPr>
            <a:r>
              <a:rPr sz="1000">
                <a:latin typeface="Trebuchet MS"/>
                <a:ea typeface="Trebuchet MS"/>
                <a:cs typeface="Trebuchet MS"/>
                <a:sym typeface="Trebuchet MS"/>
              </a:rPr>
              <a:t>Text: TEST FAILS</a:t>
            </a:r>
          </a:p>
          <a:p>
            <a:pPr lvl="2" indent="1371600" defTabSz="914400">
              <a:lnSpc>
                <a:spcPct val="80000"/>
              </a:lnSpc>
              <a:defRPr sz="1800"/>
            </a:pPr>
            <a:r>
              <a:rPr sz="1000">
                <a:latin typeface="Trebuchet MS"/>
                <a:ea typeface="Trebuchet MS"/>
                <a:cs typeface="Trebuchet MS"/>
                <a:sym typeface="Trebuchet MS"/>
              </a:rPr>
              <a:t>Image: man stepping on rocks, painful</a:t>
            </a:r>
          </a:p>
          <a:p>
            <a:pPr lvl="1" indent="914400" defTabSz="914400">
              <a:lnSpc>
                <a:spcPct val="80000"/>
              </a:lnSpc>
              <a:defRPr sz="1800"/>
            </a:pPr>
            <a:r>
              <a:rPr sz="1000">
                <a:latin typeface="Trebuchet MS"/>
                <a:ea typeface="Trebuchet MS"/>
                <a:cs typeface="Trebuchet MS"/>
                <a:sym typeface="Trebuchet MS"/>
              </a:rPr>
              <a:t>Frame:</a:t>
            </a:r>
          </a:p>
          <a:p>
            <a:pPr lvl="2" indent="1371600" defTabSz="914400">
              <a:lnSpc>
                <a:spcPct val="80000"/>
              </a:lnSpc>
              <a:defRPr sz="1800"/>
            </a:pPr>
            <a:r>
              <a:rPr sz="1000">
                <a:latin typeface="Trebuchet MS"/>
                <a:ea typeface="Trebuchet MS"/>
                <a:cs typeface="Trebuchet MS"/>
                <a:sym typeface="Trebuchet MS"/>
              </a:rPr>
              <a:t>Text: DEVELOP</a:t>
            </a:r>
          </a:p>
          <a:p>
            <a:pPr lvl="2" indent="1371600" defTabSz="914400">
              <a:lnSpc>
                <a:spcPct val="80000"/>
              </a:lnSpc>
              <a:defRPr sz="1800"/>
            </a:pPr>
            <a:r>
              <a:rPr sz="1000">
                <a:latin typeface="Trebuchet MS"/>
                <a:ea typeface="Trebuchet MS"/>
                <a:cs typeface="Trebuchet MS"/>
                <a:sym typeface="Trebuchet MS"/>
              </a:rPr>
              <a:t>Image: man attaching cords/strips of leather to a piece of bark</a:t>
            </a:r>
          </a:p>
          <a:p>
            <a:pPr lvl="1" indent="914400" defTabSz="914400">
              <a:lnSpc>
                <a:spcPct val="80000"/>
              </a:lnSpc>
              <a:defRPr sz="1800"/>
            </a:pPr>
            <a:r>
              <a:rPr sz="1000">
                <a:latin typeface="Trebuchet MS"/>
                <a:ea typeface="Trebuchet MS"/>
                <a:cs typeface="Trebuchet MS"/>
                <a:sym typeface="Trebuchet MS"/>
              </a:rPr>
              <a:t>Frame:</a:t>
            </a:r>
          </a:p>
          <a:p>
            <a:pPr lvl="2" indent="1371600" defTabSz="914400">
              <a:lnSpc>
                <a:spcPct val="80000"/>
              </a:lnSpc>
              <a:defRPr sz="1800"/>
            </a:pPr>
            <a:r>
              <a:rPr sz="1000">
                <a:latin typeface="Trebuchet MS"/>
                <a:ea typeface="Trebuchet MS"/>
                <a:cs typeface="Trebuchet MS"/>
                <a:sym typeface="Trebuchet MS"/>
              </a:rPr>
              <a:t>Text: TEST PASS</a:t>
            </a:r>
          </a:p>
          <a:p>
            <a:pPr lvl="2" indent="1371600" defTabSz="914400">
              <a:lnSpc>
                <a:spcPct val="80000"/>
              </a:lnSpc>
              <a:defRPr sz="1800"/>
            </a:pPr>
            <a:r>
              <a:rPr sz="1000">
                <a:latin typeface="Trebuchet MS"/>
                <a:ea typeface="Trebuchet MS"/>
                <a:cs typeface="Trebuchet MS"/>
                <a:sym typeface="Trebuchet MS"/>
              </a:rPr>
              <a:t>Image: man with piece of bark strapped to foot, satisfied look</a:t>
            </a:r>
          </a:p>
          <a:p>
            <a:pPr lvl="1" indent="914400" defTabSz="914400">
              <a:lnSpc>
                <a:spcPct val="80000"/>
              </a:lnSpc>
              <a:defRPr sz="1800"/>
            </a:pPr>
            <a:r>
              <a:rPr sz="1000">
                <a:latin typeface="Trebuchet MS"/>
                <a:ea typeface="Trebuchet MS"/>
                <a:cs typeface="Trebuchet MS"/>
                <a:sym typeface="Trebuchet MS"/>
              </a:rPr>
              <a:t>Frame:</a:t>
            </a:r>
          </a:p>
          <a:p>
            <a:pPr lvl="2" indent="1371600" defTabSz="914400">
              <a:lnSpc>
                <a:spcPct val="80000"/>
              </a:lnSpc>
              <a:defRPr sz="1800"/>
            </a:pPr>
            <a:r>
              <a:rPr sz="1000">
                <a:latin typeface="Trebuchet MS"/>
                <a:ea typeface="Trebuchet MS"/>
                <a:cs typeface="Trebuchet MS"/>
                <a:sym typeface="Trebuchet MS"/>
              </a:rPr>
              <a:t>Text: REFACTOR</a:t>
            </a:r>
          </a:p>
          <a:p>
            <a:pPr lvl="2" indent="1371600" defTabSz="914400">
              <a:lnSpc>
                <a:spcPct val="80000"/>
              </a:lnSpc>
              <a:defRPr sz="1800"/>
            </a:pPr>
            <a:r>
              <a:rPr sz="1000">
                <a:latin typeface="Trebuchet MS"/>
                <a:ea typeface="Trebuchet MS"/>
                <a:cs typeface="Trebuchet MS"/>
                <a:sym typeface="Trebuchet MS"/>
              </a:rPr>
              <a:t>Image: man cuts bark to shape of foot</a:t>
            </a:r>
          </a:p>
          <a:p>
            <a:pPr lvl="1" indent="914400" defTabSz="914400">
              <a:lnSpc>
                <a:spcPct val="80000"/>
              </a:lnSpc>
              <a:defRPr sz="1800"/>
            </a:pPr>
            <a:r>
              <a:rPr sz="1000">
                <a:latin typeface="Trebuchet MS"/>
                <a:ea typeface="Trebuchet MS"/>
                <a:cs typeface="Trebuchet MS"/>
                <a:sym typeface="Trebuchet MS"/>
              </a:rPr>
              <a:t>Frame:</a:t>
            </a:r>
          </a:p>
          <a:p>
            <a:pPr lvl="2" indent="1371600" defTabSz="914400">
              <a:lnSpc>
                <a:spcPct val="80000"/>
              </a:lnSpc>
              <a:defRPr sz="1800"/>
            </a:pPr>
            <a:r>
              <a:rPr sz="1000">
                <a:latin typeface="Trebuchet MS"/>
                <a:ea typeface="Trebuchet MS"/>
                <a:cs typeface="Trebuchet MS"/>
                <a:sym typeface="Trebuchet MS"/>
              </a:rPr>
              <a:t>Text: TEST FAILS</a:t>
            </a:r>
          </a:p>
          <a:p>
            <a:pPr lvl="2" indent="1371600" defTabSz="914400">
              <a:lnSpc>
                <a:spcPct val="80000"/>
              </a:lnSpc>
              <a:defRPr sz="1800"/>
            </a:pPr>
            <a:r>
              <a:rPr sz="1000">
                <a:latin typeface="Trebuchet MS"/>
                <a:ea typeface="Trebuchet MS"/>
                <a:cs typeface="Trebuchet MS"/>
                <a:sym typeface="Trebuchet MS"/>
              </a:rPr>
              <a:t>Image: man walking under falling pebbles, pebbles hitting top of foot, man looking pained</a:t>
            </a:r>
          </a:p>
        </p:txBody>
      </p:sp>
    </p:spTree>
    <p:extLst>
      <p:ext uri="{BB962C8B-B14F-4D97-AF65-F5344CB8AC3E}">
        <p14:creationId xmlns:p14="http://schemas.microsoft.com/office/powerpoint/2010/main" val="8588039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 name="Shape 185"/>
          <p:cNvSpPr>
            <a:spLocks noGrp="1" noRot="1" noChangeAspect="1"/>
          </p:cNvSpPr>
          <p:nvPr>
            <p:ph type="sldImg"/>
          </p:nvPr>
        </p:nvSpPr>
        <p:spPr>
          <a:prstGeom prst="rect">
            <a:avLst/>
          </a:prstGeom>
        </p:spPr>
        <p:txBody>
          <a:bodyPr/>
          <a:lstStyle/>
          <a:p>
            <a:pPr lvl="0"/>
            <a:endParaRPr/>
          </a:p>
        </p:txBody>
      </p:sp>
      <p:sp>
        <p:nvSpPr>
          <p:cNvPr id="186" name="Shape 186"/>
          <p:cNvSpPr>
            <a:spLocks noGrp="1"/>
          </p:cNvSpPr>
          <p:nvPr>
            <p:ph type="body" sz="quarter" idx="1"/>
          </p:nvPr>
        </p:nvSpPr>
        <p:spPr>
          <a:prstGeom prst="rect">
            <a:avLst/>
          </a:prstGeom>
        </p:spPr>
        <p:txBody>
          <a:bodyPr/>
          <a:lstStyle/>
          <a:p>
            <a:pPr lvl="0" defTabSz="914400">
              <a:lnSpc>
                <a:spcPct val="80000"/>
              </a:lnSpc>
              <a:defRPr sz="1800"/>
            </a:pPr>
            <a:r>
              <a:rPr sz="1000" b="1">
                <a:latin typeface="Trebuchet MS"/>
                <a:ea typeface="Trebuchet MS"/>
                <a:cs typeface="Trebuchet MS"/>
                <a:sym typeface="Trebuchet MS"/>
              </a:rPr>
              <a:t>Test-Driven Design / Test-First</a:t>
            </a:r>
            <a:endParaRPr sz="1000">
              <a:latin typeface="Trebuchet MS"/>
              <a:ea typeface="Trebuchet MS"/>
              <a:cs typeface="Trebuchet MS"/>
              <a:sym typeface="Trebuchet MS"/>
            </a:endParaRPr>
          </a:p>
          <a:p>
            <a:pPr lvl="0" defTabSz="914400">
              <a:lnSpc>
                <a:spcPct val="80000"/>
              </a:lnSpc>
              <a:defRPr sz="1800"/>
            </a:pPr>
            <a:r>
              <a:rPr sz="1000">
                <a:latin typeface="Arial"/>
                <a:ea typeface="Arial"/>
                <a:cs typeface="Arial"/>
                <a:sym typeface="Arial"/>
              </a:rPr>
              <a:t>“</a:t>
            </a:r>
            <a:r>
              <a:rPr sz="1000">
                <a:latin typeface="Trebuchet MS"/>
                <a:ea typeface="Trebuchet MS"/>
                <a:cs typeface="Trebuchet MS"/>
                <a:sym typeface="Trebuchet MS"/>
              </a:rPr>
              <a:t>Test-driven development (TDD) is a software development technique that uses short development iterations based on pre-written test cases that define desired improvements or new functions. Each iteration produces code necessary to pass that iteration's tests. Finally, the programmer or team refactors the code to accommodate changes. A key TDD concept is that preparing tests before coding facilitates rapid feedback changes. Note that test-driven development is a software design method, not merely a method of testing.</a:t>
            </a:r>
            <a:r>
              <a:rPr sz="1000">
                <a:latin typeface="Arial"/>
                <a:ea typeface="Arial"/>
                <a:cs typeface="Arial"/>
                <a:sym typeface="Arial"/>
              </a:rPr>
              <a:t>”</a:t>
            </a:r>
            <a:endParaRPr sz="1000">
              <a:latin typeface="Trebuchet MS"/>
              <a:ea typeface="Trebuchet MS"/>
              <a:cs typeface="Trebuchet MS"/>
              <a:sym typeface="Trebuchet MS"/>
            </a:endParaRPr>
          </a:p>
          <a:p>
            <a:pPr lvl="0" defTabSz="914400">
              <a:lnSpc>
                <a:spcPct val="80000"/>
              </a:lnSpc>
              <a:defRPr sz="1800"/>
            </a:pPr>
            <a:r>
              <a:rPr sz="1000">
                <a:solidFill>
                  <a:srgbClr val="009999"/>
                </a:solidFill>
                <a:uFill>
                  <a:solidFill>
                    <a:srgbClr val="009999"/>
                  </a:solidFill>
                </a:uFill>
                <a:latin typeface="Trebuchet MS"/>
                <a:ea typeface="Trebuchet MS"/>
                <a:cs typeface="Trebuchet MS"/>
                <a:sym typeface="Trebuchet MS"/>
                <a:hlinkClick r:id="rId3"/>
              </a:rPr>
              <a:t>http://en.wikipedia.org/wiki/Test-driven_development</a:t>
            </a:r>
            <a:endParaRPr sz="1000">
              <a:latin typeface="Trebuchet MS"/>
              <a:ea typeface="Trebuchet MS"/>
              <a:cs typeface="Trebuchet MS"/>
              <a:sym typeface="Trebuchet MS"/>
            </a:endParaRPr>
          </a:p>
          <a:p>
            <a:pPr lvl="0" defTabSz="914400">
              <a:lnSpc>
                <a:spcPct val="80000"/>
              </a:lnSpc>
              <a:defRPr sz="1800"/>
            </a:pPr>
            <a:r>
              <a:rPr sz="1000">
                <a:latin typeface="Trebuchet MS"/>
                <a:ea typeface="Trebuchet MS"/>
                <a:cs typeface="Trebuchet MS"/>
                <a:sym typeface="Trebuchet MS"/>
              </a:rPr>
              <a:t>First figure out how to determine if you</a:t>
            </a:r>
            <a:r>
              <a:rPr sz="1000">
                <a:latin typeface="Arial"/>
                <a:ea typeface="Arial"/>
                <a:cs typeface="Arial"/>
                <a:sym typeface="Arial"/>
              </a:rPr>
              <a:t>’</a:t>
            </a:r>
            <a:r>
              <a:rPr sz="1000">
                <a:latin typeface="Trebuchet MS"/>
                <a:ea typeface="Trebuchet MS"/>
                <a:cs typeface="Trebuchet MS"/>
                <a:sym typeface="Trebuchet MS"/>
              </a:rPr>
              <a:t>ve succeeded, then build it</a:t>
            </a:r>
          </a:p>
          <a:p>
            <a:pPr lvl="0" defTabSz="914400">
              <a:lnSpc>
                <a:spcPct val="80000"/>
              </a:lnSpc>
              <a:defRPr sz="1800"/>
            </a:pPr>
            <a:r>
              <a:rPr sz="1000">
                <a:latin typeface="Trebuchet MS"/>
                <a:ea typeface="Trebuchet MS"/>
                <a:cs typeface="Trebuchet MS"/>
                <a:sym typeface="Trebuchet MS"/>
              </a:rPr>
              <a:t>Concept: Waterfall version</a:t>
            </a:r>
          </a:p>
          <a:p>
            <a:pPr lvl="0" defTabSz="914400">
              <a:lnSpc>
                <a:spcPct val="80000"/>
              </a:lnSpc>
              <a:defRPr sz="1800"/>
            </a:pPr>
            <a:r>
              <a:rPr sz="1000">
                <a:latin typeface="Trebuchet MS"/>
                <a:ea typeface="Trebuchet MS"/>
                <a:cs typeface="Trebuchet MS"/>
                <a:sym typeface="Trebuchet MS"/>
              </a:rPr>
              <a:t>* Frames:</a:t>
            </a:r>
          </a:p>
          <a:p>
            <a:pPr lvl="1" indent="914400" defTabSz="914400">
              <a:lnSpc>
                <a:spcPct val="80000"/>
              </a:lnSpc>
              <a:defRPr sz="1800"/>
            </a:pPr>
            <a:r>
              <a:rPr sz="1000">
                <a:latin typeface="Trebuchet MS"/>
                <a:ea typeface="Trebuchet MS"/>
                <a:cs typeface="Trebuchet MS"/>
                <a:sym typeface="Trebuchet MS"/>
              </a:rPr>
              <a:t>Barefoot, primitive man with idea of shoes</a:t>
            </a:r>
          </a:p>
          <a:p>
            <a:pPr lvl="1" indent="914400" defTabSz="914400">
              <a:lnSpc>
                <a:spcPct val="80000"/>
              </a:lnSpc>
              <a:defRPr sz="1800"/>
            </a:pPr>
            <a:r>
              <a:rPr sz="1000">
                <a:latin typeface="Trebuchet MS"/>
                <a:ea typeface="Trebuchet MS"/>
                <a:cs typeface="Trebuchet MS"/>
                <a:sym typeface="Trebuchet MS"/>
              </a:rPr>
              <a:t>Man tells someone else what he</a:t>
            </a:r>
            <a:r>
              <a:rPr sz="1000">
                <a:latin typeface="Arial"/>
                <a:ea typeface="Arial"/>
                <a:cs typeface="Arial"/>
                <a:sym typeface="Arial"/>
              </a:rPr>
              <a:t>’</a:t>
            </a:r>
            <a:r>
              <a:rPr sz="1000">
                <a:latin typeface="Trebuchet MS"/>
                <a:ea typeface="Trebuchet MS"/>
                <a:cs typeface="Trebuchet MS"/>
                <a:sym typeface="Trebuchet MS"/>
              </a:rPr>
              <a:t>s thinking</a:t>
            </a:r>
          </a:p>
          <a:p>
            <a:pPr lvl="1" indent="914400" defTabSz="914400">
              <a:lnSpc>
                <a:spcPct val="80000"/>
              </a:lnSpc>
              <a:defRPr sz="1800"/>
            </a:pPr>
            <a:r>
              <a:rPr sz="1000">
                <a:latin typeface="Trebuchet MS"/>
                <a:ea typeface="Trebuchet MS"/>
                <a:cs typeface="Trebuchet MS"/>
                <a:sym typeface="Trebuchet MS"/>
              </a:rPr>
              <a:t>Other man constructing something in his cave</a:t>
            </a:r>
          </a:p>
          <a:p>
            <a:pPr lvl="1" indent="914400" defTabSz="914400">
              <a:lnSpc>
                <a:spcPct val="80000"/>
              </a:lnSpc>
              <a:defRPr sz="1800"/>
            </a:pPr>
            <a:r>
              <a:rPr sz="1000">
                <a:latin typeface="Trebuchet MS"/>
                <a:ea typeface="Trebuchet MS"/>
                <a:cs typeface="Trebuchet MS"/>
                <a:sym typeface="Trebuchet MS"/>
              </a:rPr>
              <a:t>Other man delivers something that is outrageous, and loosely like shoes</a:t>
            </a:r>
          </a:p>
          <a:p>
            <a:pPr lvl="1" indent="914400" defTabSz="914400">
              <a:lnSpc>
                <a:spcPct val="80000"/>
              </a:lnSpc>
              <a:defRPr sz="1800"/>
            </a:pPr>
            <a:r>
              <a:rPr sz="1000">
                <a:latin typeface="Trebuchet MS"/>
                <a:ea typeface="Trebuchet MS"/>
                <a:cs typeface="Trebuchet MS"/>
                <a:sym typeface="Trebuchet MS"/>
              </a:rPr>
              <a:t>Original man wearing (things), looking unhappy and confused</a:t>
            </a:r>
          </a:p>
          <a:p>
            <a:pPr lvl="0" defTabSz="914400">
              <a:lnSpc>
                <a:spcPct val="80000"/>
              </a:lnSpc>
              <a:defRPr sz="1800"/>
            </a:pPr>
            <a:r>
              <a:rPr sz="1000">
                <a:latin typeface="Trebuchet MS"/>
                <a:ea typeface="Trebuchet MS"/>
                <a:cs typeface="Trebuchet MS"/>
                <a:sym typeface="Trebuchet MS"/>
              </a:rPr>
              <a:t>Concept: making shoes – they must fit the foot</a:t>
            </a:r>
          </a:p>
          <a:p>
            <a:pPr lvl="0" defTabSz="914400">
              <a:lnSpc>
                <a:spcPct val="80000"/>
              </a:lnSpc>
              <a:defRPr sz="1800"/>
            </a:pPr>
            <a:r>
              <a:rPr sz="1000">
                <a:latin typeface="Trebuchet MS"/>
                <a:ea typeface="Trebuchet MS"/>
                <a:cs typeface="Trebuchet MS"/>
                <a:sym typeface="Trebuchet MS"/>
              </a:rPr>
              <a:t>* Frames:</a:t>
            </a:r>
          </a:p>
          <a:p>
            <a:pPr lvl="1" indent="914400" defTabSz="914400">
              <a:lnSpc>
                <a:spcPct val="80000"/>
              </a:lnSpc>
              <a:defRPr sz="1800"/>
            </a:pPr>
            <a:r>
              <a:rPr sz="1000">
                <a:latin typeface="Trebuchet MS"/>
                <a:ea typeface="Trebuchet MS"/>
                <a:cs typeface="Trebuchet MS"/>
                <a:sym typeface="Trebuchet MS"/>
              </a:rPr>
              <a:t>Frame: barefoot, primitive man with idea of shoes – walking over stones, through streams, kicking a (coconut),…</a:t>
            </a:r>
          </a:p>
          <a:p>
            <a:pPr lvl="1" indent="914400" defTabSz="914400">
              <a:lnSpc>
                <a:spcPct val="80000"/>
              </a:lnSpc>
              <a:defRPr sz="1800"/>
            </a:pPr>
            <a:r>
              <a:rPr sz="1000">
                <a:latin typeface="Trebuchet MS"/>
                <a:ea typeface="Trebuchet MS"/>
                <a:cs typeface="Trebuchet MS"/>
                <a:sym typeface="Trebuchet MS"/>
              </a:rPr>
              <a:t>Frame:</a:t>
            </a:r>
          </a:p>
          <a:p>
            <a:pPr lvl="2" indent="1371600" defTabSz="914400">
              <a:lnSpc>
                <a:spcPct val="80000"/>
              </a:lnSpc>
              <a:defRPr sz="1800"/>
            </a:pPr>
            <a:r>
              <a:rPr sz="1000">
                <a:latin typeface="Trebuchet MS"/>
                <a:ea typeface="Trebuchet MS"/>
                <a:cs typeface="Trebuchet MS"/>
                <a:sym typeface="Trebuchet MS"/>
              </a:rPr>
              <a:t>Text: TEST FAILS</a:t>
            </a:r>
          </a:p>
          <a:p>
            <a:pPr lvl="2" indent="1371600" defTabSz="914400">
              <a:lnSpc>
                <a:spcPct val="80000"/>
              </a:lnSpc>
              <a:defRPr sz="1800"/>
            </a:pPr>
            <a:r>
              <a:rPr sz="1000">
                <a:latin typeface="Trebuchet MS"/>
                <a:ea typeface="Trebuchet MS"/>
                <a:cs typeface="Trebuchet MS"/>
                <a:sym typeface="Trebuchet MS"/>
              </a:rPr>
              <a:t>Image: man stepping on rocks, painful</a:t>
            </a:r>
          </a:p>
          <a:p>
            <a:pPr lvl="1" indent="914400" defTabSz="914400">
              <a:lnSpc>
                <a:spcPct val="80000"/>
              </a:lnSpc>
              <a:defRPr sz="1800"/>
            </a:pPr>
            <a:r>
              <a:rPr sz="1000">
                <a:latin typeface="Trebuchet MS"/>
                <a:ea typeface="Trebuchet MS"/>
                <a:cs typeface="Trebuchet MS"/>
                <a:sym typeface="Trebuchet MS"/>
              </a:rPr>
              <a:t>Frame:</a:t>
            </a:r>
          </a:p>
          <a:p>
            <a:pPr lvl="2" indent="1371600" defTabSz="914400">
              <a:lnSpc>
                <a:spcPct val="80000"/>
              </a:lnSpc>
              <a:defRPr sz="1800"/>
            </a:pPr>
            <a:r>
              <a:rPr sz="1000">
                <a:latin typeface="Trebuchet MS"/>
                <a:ea typeface="Trebuchet MS"/>
                <a:cs typeface="Trebuchet MS"/>
                <a:sym typeface="Trebuchet MS"/>
              </a:rPr>
              <a:t>Text: DEVELOP</a:t>
            </a:r>
          </a:p>
          <a:p>
            <a:pPr lvl="2" indent="1371600" defTabSz="914400">
              <a:lnSpc>
                <a:spcPct val="80000"/>
              </a:lnSpc>
              <a:defRPr sz="1800"/>
            </a:pPr>
            <a:r>
              <a:rPr sz="1000">
                <a:latin typeface="Trebuchet MS"/>
                <a:ea typeface="Trebuchet MS"/>
                <a:cs typeface="Trebuchet MS"/>
                <a:sym typeface="Trebuchet MS"/>
              </a:rPr>
              <a:t>Image: man attaching cords/strips of leather to a piece of bark</a:t>
            </a:r>
          </a:p>
          <a:p>
            <a:pPr lvl="1" indent="914400" defTabSz="914400">
              <a:lnSpc>
                <a:spcPct val="80000"/>
              </a:lnSpc>
              <a:defRPr sz="1800"/>
            </a:pPr>
            <a:r>
              <a:rPr sz="1000">
                <a:latin typeface="Trebuchet MS"/>
                <a:ea typeface="Trebuchet MS"/>
                <a:cs typeface="Trebuchet MS"/>
                <a:sym typeface="Trebuchet MS"/>
              </a:rPr>
              <a:t>Frame:</a:t>
            </a:r>
          </a:p>
          <a:p>
            <a:pPr lvl="2" indent="1371600" defTabSz="914400">
              <a:lnSpc>
                <a:spcPct val="80000"/>
              </a:lnSpc>
              <a:defRPr sz="1800"/>
            </a:pPr>
            <a:r>
              <a:rPr sz="1000">
                <a:latin typeface="Trebuchet MS"/>
                <a:ea typeface="Trebuchet MS"/>
                <a:cs typeface="Trebuchet MS"/>
                <a:sym typeface="Trebuchet MS"/>
              </a:rPr>
              <a:t>Text: TEST PASS</a:t>
            </a:r>
          </a:p>
          <a:p>
            <a:pPr lvl="2" indent="1371600" defTabSz="914400">
              <a:lnSpc>
                <a:spcPct val="80000"/>
              </a:lnSpc>
              <a:defRPr sz="1800"/>
            </a:pPr>
            <a:r>
              <a:rPr sz="1000">
                <a:latin typeface="Trebuchet MS"/>
                <a:ea typeface="Trebuchet MS"/>
                <a:cs typeface="Trebuchet MS"/>
                <a:sym typeface="Trebuchet MS"/>
              </a:rPr>
              <a:t>Image: man with piece of bark strapped to foot, satisfied look</a:t>
            </a:r>
          </a:p>
          <a:p>
            <a:pPr lvl="1" indent="914400" defTabSz="914400">
              <a:lnSpc>
                <a:spcPct val="80000"/>
              </a:lnSpc>
              <a:defRPr sz="1800"/>
            </a:pPr>
            <a:r>
              <a:rPr sz="1000">
                <a:latin typeface="Trebuchet MS"/>
                <a:ea typeface="Trebuchet MS"/>
                <a:cs typeface="Trebuchet MS"/>
                <a:sym typeface="Trebuchet MS"/>
              </a:rPr>
              <a:t>Frame:</a:t>
            </a:r>
          </a:p>
          <a:p>
            <a:pPr lvl="2" indent="1371600" defTabSz="914400">
              <a:lnSpc>
                <a:spcPct val="80000"/>
              </a:lnSpc>
              <a:defRPr sz="1800"/>
            </a:pPr>
            <a:r>
              <a:rPr sz="1000">
                <a:latin typeface="Trebuchet MS"/>
                <a:ea typeface="Trebuchet MS"/>
                <a:cs typeface="Trebuchet MS"/>
                <a:sym typeface="Trebuchet MS"/>
              </a:rPr>
              <a:t>Text: REFACTOR</a:t>
            </a:r>
          </a:p>
          <a:p>
            <a:pPr lvl="2" indent="1371600" defTabSz="914400">
              <a:lnSpc>
                <a:spcPct val="80000"/>
              </a:lnSpc>
              <a:defRPr sz="1800"/>
            </a:pPr>
            <a:r>
              <a:rPr sz="1000">
                <a:latin typeface="Trebuchet MS"/>
                <a:ea typeface="Trebuchet MS"/>
                <a:cs typeface="Trebuchet MS"/>
                <a:sym typeface="Trebuchet MS"/>
              </a:rPr>
              <a:t>Image: man cuts bark to shape of foot</a:t>
            </a:r>
          </a:p>
          <a:p>
            <a:pPr lvl="1" indent="914400" defTabSz="914400">
              <a:lnSpc>
                <a:spcPct val="80000"/>
              </a:lnSpc>
              <a:defRPr sz="1800"/>
            </a:pPr>
            <a:r>
              <a:rPr sz="1000">
                <a:latin typeface="Trebuchet MS"/>
                <a:ea typeface="Trebuchet MS"/>
                <a:cs typeface="Trebuchet MS"/>
                <a:sym typeface="Trebuchet MS"/>
              </a:rPr>
              <a:t>Frame:</a:t>
            </a:r>
          </a:p>
          <a:p>
            <a:pPr lvl="2" indent="1371600" defTabSz="914400">
              <a:lnSpc>
                <a:spcPct val="80000"/>
              </a:lnSpc>
              <a:defRPr sz="1800"/>
            </a:pPr>
            <a:r>
              <a:rPr sz="1000">
                <a:latin typeface="Trebuchet MS"/>
                <a:ea typeface="Trebuchet MS"/>
                <a:cs typeface="Trebuchet MS"/>
                <a:sym typeface="Trebuchet MS"/>
              </a:rPr>
              <a:t>Text: TEST FAILS</a:t>
            </a:r>
          </a:p>
          <a:p>
            <a:pPr lvl="2" indent="1371600" defTabSz="914400">
              <a:lnSpc>
                <a:spcPct val="80000"/>
              </a:lnSpc>
              <a:defRPr sz="1800"/>
            </a:pPr>
            <a:r>
              <a:rPr sz="1000">
                <a:latin typeface="Trebuchet MS"/>
                <a:ea typeface="Trebuchet MS"/>
                <a:cs typeface="Trebuchet MS"/>
                <a:sym typeface="Trebuchet MS"/>
              </a:rPr>
              <a:t>Image: man walking under falling pebbles, pebbles hitting top of foot, man looking pained</a:t>
            </a:r>
          </a:p>
        </p:txBody>
      </p:sp>
    </p:spTree>
    <p:extLst>
      <p:ext uri="{BB962C8B-B14F-4D97-AF65-F5344CB8AC3E}">
        <p14:creationId xmlns:p14="http://schemas.microsoft.com/office/powerpoint/2010/main" val="15155721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 name="Shape 190"/>
          <p:cNvSpPr>
            <a:spLocks noGrp="1" noRot="1" noChangeAspect="1"/>
          </p:cNvSpPr>
          <p:nvPr>
            <p:ph type="sldImg"/>
          </p:nvPr>
        </p:nvSpPr>
        <p:spPr>
          <a:prstGeom prst="rect">
            <a:avLst/>
          </a:prstGeom>
        </p:spPr>
        <p:txBody>
          <a:bodyPr/>
          <a:lstStyle/>
          <a:p>
            <a:pPr lvl="0"/>
            <a:endParaRPr/>
          </a:p>
        </p:txBody>
      </p:sp>
      <p:sp>
        <p:nvSpPr>
          <p:cNvPr id="191" name="Shape 191"/>
          <p:cNvSpPr>
            <a:spLocks noGrp="1"/>
          </p:cNvSpPr>
          <p:nvPr>
            <p:ph type="body" sz="quarter" idx="1"/>
          </p:nvPr>
        </p:nvSpPr>
        <p:spPr>
          <a:prstGeom prst="rect">
            <a:avLst/>
          </a:prstGeom>
        </p:spPr>
        <p:txBody>
          <a:bodyPr/>
          <a:lstStyle/>
          <a:p>
            <a:pPr lvl="0" defTabSz="914400">
              <a:lnSpc>
                <a:spcPct val="80000"/>
              </a:lnSpc>
              <a:defRPr sz="1800"/>
            </a:pPr>
            <a:r>
              <a:rPr sz="1000" b="1">
                <a:latin typeface="Trebuchet MS"/>
                <a:ea typeface="Trebuchet MS"/>
                <a:cs typeface="Trebuchet MS"/>
                <a:sym typeface="Trebuchet MS"/>
              </a:rPr>
              <a:t>Test-Driven Design / Test-First</a:t>
            </a:r>
            <a:endParaRPr sz="1000">
              <a:latin typeface="Trebuchet MS"/>
              <a:ea typeface="Trebuchet MS"/>
              <a:cs typeface="Trebuchet MS"/>
              <a:sym typeface="Trebuchet MS"/>
            </a:endParaRPr>
          </a:p>
          <a:p>
            <a:pPr lvl="0" defTabSz="914400">
              <a:lnSpc>
                <a:spcPct val="80000"/>
              </a:lnSpc>
              <a:defRPr sz="1800"/>
            </a:pPr>
            <a:r>
              <a:rPr sz="1000">
                <a:latin typeface="Arial"/>
                <a:ea typeface="Arial"/>
                <a:cs typeface="Arial"/>
                <a:sym typeface="Arial"/>
              </a:rPr>
              <a:t>“</a:t>
            </a:r>
            <a:r>
              <a:rPr sz="1000">
                <a:latin typeface="Trebuchet MS"/>
                <a:ea typeface="Trebuchet MS"/>
                <a:cs typeface="Trebuchet MS"/>
                <a:sym typeface="Trebuchet MS"/>
              </a:rPr>
              <a:t>Test-driven development (TDD) is a software development technique that uses short development iterations based on pre-written test cases that define desired improvements or new functions. Each iteration produces code necessary to pass that iteration's tests. Finally, the programmer or team refactors the code to accommodate changes. A key TDD concept is that preparing tests before coding facilitates rapid feedback changes. Note that test-driven development is a software design method, not merely a method of testing.</a:t>
            </a:r>
            <a:r>
              <a:rPr sz="1000">
                <a:latin typeface="Arial"/>
                <a:ea typeface="Arial"/>
                <a:cs typeface="Arial"/>
                <a:sym typeface="Arial"/>
              </a:rPr>
              <a:t>”</a:t>
            </a:r>
            <a:endParaRPr sz="1000">
              <a:latin typeface="Trebuchet MS"/>
              <a:ea typeface="Trebuchet MS"/>
              <a:cs typeface="Trebuchet MS"/>
              <a:sym typeface="Trebuchet MS"/>
            </a:endParaRPr>
          </a:p>
          <a:p>
            <a:pPr lvl="0" defTabSz="914400">
              <a:lnSpc>
                <a:spcPct val="80000"/>
              </a:lnSpc>
              <a:defRPr sz="1800"/>
            </a:pPr>
            <a:r>
              <a:rPr sz="1000">
                <a:solidFill>
                  <a:srgbClr val="009999"/>
                </a:solidFill>
                <a:uFill>
                  <a:solidFill>
                    <a:srgbClr val="009999"/>
                  </a:solidFill>
                </a:uFill>
                <a:latin typeface="Trebuchet MS"/>
                <a:ea typeface="Trebuchet MS"/>
                <a:cs typeface="Trebuchet MS"/>
                <a:sym typeface="Trebuchet MS"/>
                <a:hlinkClick r:id="rId3"/>
              </a:rPr>
              <a:t>http://en.wikipedia.org/wiki/Test-driven_development</a:t>
            </a:r>
            <a:endParaRPr sz="1000">
              <a:latin typeface="Trebuchet MS"/>
              <a:ea typeface="Trebuchet MS"/>
              <a:cs typeface="Trebuchet MS"/>
              <a:sym typeface="Trebuchet MS"/>
            </a:endParaRPr>
          </a:p>
          <a:p>
            <a:pPr lvl="0" defTabSz="914400">
              <a:lnSpc>
                <a:spcPct val="80000"/>
              </a:lnSpc>
              <a:defRPr sz="1800"/>
            </a:pPr>
            <a:r>
              <a:rPr sz="1000">
                <a:latin typeface="Trebuchet MS"/>
                <a:ea typeface="Trebuchet MS"/>
                <a:cs typeface="Trebuchet MS"/>
                <a:sym typeface="Trebuchet MS"/>
              </a:rPr>
              <a:t>First figure out how to determine if you</a:t>
            </a:r>
            <a:r>
              <a:rPr sz="1000">
                <a:latin typeface="Arial"/>
                <a:ea typeface="Arial"/>
                <a:cs typeface="Arial"/>
                <a:sym typeface="Arial"/>
              </a:rPr>
              <a:t>’</a:t>
            </a:r>
            <a:r>
              <a:rPr sz="1000">
                <a:latin typeface="Trebuchet MS"/>
                <a:ea typeface="Trebuchet MS"/>
                <a:cs typeface="Trebuchet MS"/>
                <a:sym typeface="Trebuchet MS"/>
              </a:rPr>
              <a:t>ve succeeded, then build it</a:t>
            </a:r>
          </a:p>
          <a:p>
            <a:pPr lvl="0" defTabSz="914400">
              <a:lnSpc>
                <a:spcPct val="80000"/>
              </a:lnSpc>
              <a:defRPr sz="1800"/>
            </a:pPr>
            <a:r>
              <a:rPr sz="1000">
                <a:latin typeface="Trebuchet MS"/>
                <a:ea typeface="Trebuchet MS"/>
                <a:cs typeface="Trebuchet MS"/>
                <a:sym typeface="Trebuchet MS"/>
              </a:rPr>
              <a:t>Concept: Waterfall version</a:t>
            </a:r>
          </a:p>
          <a:p>
            <a:pPr lvl="0" defTabSz="914400">
              <a:lnSpc>
                <a:spcPct val="80000"/>
              </a:lnSpc>
              <a:defRPr sz="1800"/>
            </a:pPr>
            <a:r>
              <a:rPr sz="1000">
                <a:latin typeface="Trebuchet MS"/>
                <a:ea typeface="Trebuchet MS"/>
                <a:cs typeface="Trebuchet MS"/>
                <a:sym typeface="Trebuchet MS"/>
              </a:rPr>
              <a:t>* Frames:</a:t>
            </a:r>
          </a:p>
          <a:p>
            <a:pPr lvl="1" indent="914400" defTabSz="914400">
              <a:lnSpc>
                <a:spcPct val="80000"/>
              </a:lnSpc>
              <a:defRPr sz="1800"/>
            </a:pPr>
            <a:r>
              <a:rPr sz="1000">
                <a:latin typeface="Trebuchet MS"/>
                <a:ea typeface="Trebuchet MS"/>
                <a:cs typeface="Trebuchet MS"/>
                <a:sym typeface="Trebuchet MS"/>
              </a:rPr>
              <a:t>Barefoot, primitive man with idea of shoes</a:t>
            </a:r>
          </a:p>
          <a:p>
            <a:pPr lvl="1" indent="914400" defTabSz="914400">
              <a:lnSpc>
                <a:spcPct val="80000"/>
              </a:lnSpc>
              <a:defRPr sz="1800"/>
            </a:pPr>
            <a:r>
              <a:rPr sz="1000">
                <a:latin typeface="Trebuchet MS"/>
                <a:ea typeface="Trebuchet MS"/>
                <a:cs typeface="Trebuchet MS"/>
                <a:sym typeface="Trebuchet MS"/>
              </a:rPr>
              <a:t>Man tells someone else what he</a:t>
            </a:r>
            <a:r>
              <a:rPr sz="1000">
                <a:latin typeface="Arial"/>
                <a:ea typeface="Arial"/>
                <a:cs typeface="Arial"/>
                <a:sym typeface="Arial"/>
              </a:rPr>
              <a:t>’</a:t>
            </a:r>
            <a:r>
              <a:rPr sz="1000">
                <a:latin typeface="Trebuchet MS"/>
                <a:ea typeface="Trebuchet MS"/>
                <a:cs typeface="Trebuchet MS"/>
                <a:sym typeface="Trebuchet MS"/>
              </a:rPr>
              <a:t>s thinking</a:t>
            </a:r>
          </a:p>
          <a:p>
            <a:pPr lvl="1" indent="914400" defTabSz="914400">
              <a:lnSpc>
                <a:spcPct val="80000"/>
              </a:lnSpc>
              <a:defRPr sz="1800"/>
            </a:pPr>
            <a:r>
              <a:rPr sz="1000">
                <a:latin typeface="Trebuchet MS"/>
                <a:ea typeface="Trebuchet MS"/>
                <a:cs typeface="Trebuchet MS"/>
                <a:sym typeface="Trebuchet MS"/>
              </a:rPr>
              <a:t>Other man constructing something in his cave</a:t>
            </a:r>
          </a:p>
          <a:p>
            <a:pPr lvl="1" indent="914400" defTabSz="914400">
              <a:lnSpc>
                <a:spcPct val="80000"/>
              </a:lnSpc>
              <a:defRPr sz="1800"/>
            </a:pPr>
            <a:r>
              <a:rPr sz="1000">
                <a:latin typeface="Trebuchet MS"/>
                <a:ea typeface="Trebuchet MS"/>
                <a:cs typeface="Trebuchet MS"/>
                <a:sym typeface="Trebuchet MS"/>
              </a:rPr>
              <a:t>Other man delivers something that is outrageous, and loosely like shoes</a:t>
            </a:r>
          </a:p>
          <a:p>
            <a:pPr lvl="1" indent="914400" defTabSz="914400">
              <a:lnSpc>
                <a:spcPct val="80000"/>
              </a:lnSpc>
              <a:defRPr sz="1800"/>
            </a:pPr>
            <a:r>
              <a:rPr sz="1000">
                <a:latin typeface="Trebuchet MS"/>
                <a:ea typeface="Trebuchet MS"/>
                <a:cs typeface="Trebuchet MS"/>
                <a:sym typeface="Trebuchet MS"/>
              </a:rPr>
              <a:t>Original man wearing (things), looking unhappy and confused</a:t>
            </a:r>
          </a:p>
          <a:p>
            <a:pPr lvl="0" defTabSz="914400">
              <a:lnSpc>
                <a:spcPct val="80000"/>
              </a:lnSpc>
              <a:defRPr sz="1800"/>
            </a:pPr>
            <a:r>
              <a:rPr sz="1000">
                <a:latin typeface="Trebuchet MS"/>
                <a:ea typeface="Trebuchet MS"/>
                <a:cs typeface="Trebuchet MS"/>
                <a:sym typeface="Trebuchet MS"/>
              </a:rPr>
              <a:t>Concept: making shoes – they must fit the foot</a:t>
            </a:r>
          </a:p>
          <a:p>
            <a:pPr lvl="0" defTabSz="914400">
              <a:lnSpc>
                <a:spcPct val="80000"/>
              </a:lnSpc>
              <a:defRPr sz="1800"/>
            </a:pPr>
            <a:r>
              <a:rPr sz="1000">
                <a:latin typeface="Trebuchet MS"/>
                <a:ea typeface="Trebuchet MS"/>
                <a:cs typeface="Trebuchet MS"/>
                <a:sym typeface="Trebuchet MS"/>
              </a:rPr>
              <a:t>* Frames:</a:t>
            </a:r>
          </a:p>
          <a:p>
            <a:pPr lvl="1" indent="914400" defTabSz="914400">
              <a:lnSpc>
                <a:spcPct val="80000"/>
              </a:lnSpc>
              <a:defRPr sz="1800"/>
            </a:pPr>
            <a:r>
              <a:rPr sz="1000">
                <a:latin typeface="Trebuchet MS"/>
                <a:ea typeface="Trebuchet MS"/>
                <a:cs typeface="Trebuchet MS"/>
                <a:sym typeface="Trebuchet MS"/>
              </a:rPr>
              <a:t>Frame: barefoot, primitive man with idea of shoes – walking over stones, through streams, kicking a (coconut),…</a:t>
            </a:r>
          </a:p>
          <a:p>
            <a:pPr lvl="1" indent="914400" defTabSz="914400">
              <a:lnSpc>
                <a:spcPct val="80000"/>
              </a:lnSpc>
              <a:defRPr sz="1800"/>
            </a:pPr>
            <a:r>
              <a:rPr sz="1000">
                <a:latin typeface="Trebuchet MS"/>
                <a:ea typeface="Trebuchet MS"/>
                <a:cs typeface="Trebuchet MS"/>
                <a:sym typeface="Trebuchet MS"/>
              </a:rPr>
              <a:t>Frame:</a:t>
            </a:r>
          </a:p>
          <a:p>
            <a:pPr lvl="2" indent="1371600" defTabSz="914400">
              <a:lnSpc>
                <a:spcPct val="80000"/>
              </a:lnSpc>
              <a:defRPr sz="1800"/>
            </a:pPr>
            <a:r>
              <a:rPr sz="1000">
                <a:latin typeface="Trebuchet MS"/>
                <a:ea typeface="Trebuchet MS"/>
                <a:cs typeface="Trebuchet MS"/>
                <a:sym typeface="Trebuchet MS"/>
              </a:rPr>
              <a:t>Text: TEST FAILS</a:t>
            </a:r>
          </a:p>
          <a:p>
            <a:pPr lvl="2" indent="1371600" defTabSz="914400">
              <a:lnSpc>
                <a:spcPct val="80000"/>
              </a:lnSpc>
              <a:defRPr sz="1800"/>
            </a:pPr>
            <a:r>
              <a:rPr sz="1000">
                <a:latin typeface="Trebuchet MS"/>
                <a:ea typeface="Trebuchet MS"/>
                <a:cs typeface="Trebuchet MS"/>
                <a:sym typeface="Trebuchet MS"/>
              </a:rPr>
              <a:t>Image: man stepping on rocks, painful</a:t>
            </a:r>
          </a:p>
          <a:p>
            <a:pPr lvl="1" indent="914400" defTabSz="914400">
              <a:lnSpc>
                <a:spcPct val="80000"/>
              </a:lnSpc>
              <a:defRPr sz="1800"/>
            </a:pPr>
            <a:r>
              <a:rPr sz="1000">
                <a:latin typeface="Trebuchet MS"/>
                <a:ea typeface="Trebuchet MS"/>
                <a:cs typeface="Trebuchet MS"/>
                <a:sym typeface="Trebuchet MS"/>
              </a:rPr>
              <a:t>Frame:</a:t>
            </a:r>
          </a:p>
          <a:p>
            <a:pPr lvl="2" indent="1371600" defTabSz="914400">
              <a:lnSpc>
                <a:spcPct val="80000"/>
              </a:lnSpc>
              <a:defRPr sz="1800"/>
            </a:pPr>
            <a:r>
              <a:rPr sz="1000">
                <a:latin typeface="Trebuchet MS"/>
                <a:ea typeface="Trebuchet MS"/>
                <a:cs typeface="Trebuchet MS"/>
                <a:sym typeface="Trebuchet MS"/>
              </a:rPr>
              <a:t>Text: DEVELOP</a:t>
            </a:r>
          </a:p>
          <a:p>
            <a:pPr lvl="2" indent="1371600" defTabSz="914400">
              <a:lnSpc>
                <a:spcPct val="80000"/>
              </a:lnSpc>
              <a:defRPr sz="1800"/>
            </a:pPr>
            <a:r>
              <a:rPr sz="1000">
                <a:latin typeface="Trebuchet MS"/>
                <a:ea typeface="Trebuchet MS"/>
                <a:cs typeface="Trebuchet MS"/>
                <a:sym typeface="Trebuchet MS"/>
              </a:rPr>
              <a:t>Image: man attaching cords/strips of leather to a piece of bark</a:t>
            </a:r>
          </a:p>
          <a:p>
            <a:pPr lvl="1" indent="914400" defTabSz="914400">
              <a:lnSpc>
                <a:spcPct val="80000"/>
              </a:lnSpc>
              <a:defRPr sz="1800"/>
            </a:pPr>
            <a:r>
              <a:rPr sz="1000">
                <a:latin typeface="Trebuchet MS"/>
                <a:ea typeface="Trebuchet MS"/>
                <a:cs typeface="Trebuchet MS"/>
                <a:sym typeface="Trebuchet MS"/>
              </a:rPr>
              <a:t>Frame:</a:t>
            </a:r>
          </a:p>
          <a:p>
            <a:pPr lvl="2" indent="1371600" defTabSz="914400">
              <a:lnSpc>
                <a:spcPct val="80000"/>
              </a:lnSpc>
              <a:defRPr sz="1800"/>
            </a:pPr>
            <a:r>
              <a:rPr sz="1000">
                <a:latin typeface="Trebuchet MS"/>
                <a:ea typeface="Trebuchet MS"/>
                <a:cs typeface="Trebuchet MS"/>
                <a:sym typeface="Trebuchet MS"/>
              </a:rPr>
              <a:t>Text: TEST PASS</a:t>
            </a:r>
          </a:p>
          <a:p>
            <a:pPr lvl="2" indent="1371600" defTabSz="914400">
              <a:lnSpc>
                <a:spcPct val="80000"/>
              </a:lnSpc>
              <a:defRPr sz="1800"/>
            </a:pPr>
            <a:r>
              <a:rPr sz="1000">
                <a:latin typeface="Trebuchet MS"/>
                <a:ea typeface="Trebuchet MS"/>
                <a:cs typeface="Trebuchet MS"/>
                <a:sym typeface="Trebuchet MS"/>
              </a:rPr>
              <a:t>Image: man with piece of bark strapped to foot, satisfied look</a:t>
            </a:r>
          </a:p>
          <a:p>
            <a:pPr lvl="1" indent="914400" defTabSz="914400">
              <a:lnSpc>
                <a:spcPct val="80000"/>
              </a:lnSpc>
              <a:defRPr sz="1800"/>
            </a:pPr>
            <a:r>
              <a:rPr sz="1000">
                <a:latin typeface="Trebuchet MS"/>
                <a:ea typeface="Trebuchet MS"/>
                <a:cs typeface="Trebuchet MS"/>
                <a:sym typeface="Trebuchet MS"/>
              </a:rPr>
              <a:t>Frame:</a:t>
            </a:r>
          </a:p>
          <a:p>
            <a:pPr lvl="2" indent="1371600" defTabSz="914400">
              <a:lnSpc>
                <a:spcPct val="80000"/>
              </a:lnSpc>
              <a:defRPr sz="1800"/>
            </a:pPr>
            <a:r>
              <a:rPr sz="1000">
                <a:latin typeface="Trebuchet MS"/>
                <a:ea typeface="Trebuchet MS"/>
                <a:cs typeface="Trebuchet MS"/>
                <a:sym typeface="Trebuchet MS"/>
              </a:rPr>
              <a:t>Text: REFACTOR</a:t>
            </a:r>
          </a:p>
          <a:p>
            <a:pPr lvl="2" indent="1371600" defTabSz="914400">
              <a:lnSpc>
                <a:spcPct val="80000"/>
              </a:lnSpc>
              <a:defRPr sz="1800"/>
            </a:pPr>
            <a:r>
              <a:rPr sz="1000">
                <a:latin typeface="Trebuchet MS"/>
                <a:ea typeface="Trebuchet MS"/>
                <a:cs typeface="Trebuchet MS"/>
                <a:sym typeface="Trebuchet MS"/>
              </a:rPr>
              <a:t>Image: man cuts bark to shape of foot</a:t>
            </a:r>
          </a:p>
          <a:p>
            <a:pPr lvl="1" indent="914400" defTabSz="914400">
              <a:lnSpc>
                <a:spcPct val="80000"/>
              </a:lnSpc>
              <a:defRPr sz="1800"/>
            </a:pPr>
            <a:r>
              <a:rPr sz="1000">
                <a:latin typeface="Trebuchet MS"/>
                <a:ea typeface="Trebuchet MS"/>
                <a:cs typeface="Trebuchet MS"/>
                <a:sym typeface="Trebuchet MS"/>
              </a:rPr>
              <a:t>Frame:</a:t>
            </a:r>
          </a:p>
          <a:p>
            <a:pPr lvl="2" indent="1371600" defTabSz="914400">
              <a:lnSpc>
                <a:spcPct val="80000"/>
              </a:lnSpc>
              <a:defRPr sz="1800"/>
            </a:pPr>
            <a:r>
              <a:rPr sz="1000">
                <a:latin typeface="Trebuchet MS"/>
                <a:ea typeface="Trebuchet MS"/>
                <a:cs typeface="Trebuchet MS"/>
                <a:sym typeface="Trebuchet MS"/>
              </a:rPr>
              <a:t>Text: TEST FAILS</a:t>
            </a:r>
          </a:p>
          <a:p>
            <a:pPr lvl="2" indent="1371600" defTabSz="914400">
              <a:lnSpc>
                <a:spcPct val="80000"/>
              </a:lnSpc>
              <a:defRPr sz="1800"/>
            </a:pPr>
            <a:r>
              <a:rPr sz="1000">
                <a:latin typeface="Trebuchet MS"/>
                <a:ea typeface="Trebuchet MS"/>
                <a:cs typeface="Trebuchet MS"/>
                <a:sym typeface="Trebuchet MS"/>
              </a:rPr>
              <a:t>Image: man walking under falling pebbles, pebbles hitting top of foot, man looking pained</a:t>
            </a:r>
          </a:p>
        </p:txBody>
      </p:sp>
    </p:spTree>
    <p:extLst>
      <p:ext uri="{BB962C8B-B14F-4D97-AF65-F5344CB8AC3E}">
        <p14:creationId xmlns:p14="http://schemas.microsoft.com/office/powerpoint/2010/main" val="17434895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 name="Shape 195"/>
          <p:cNvSpPr>
            <a:spLocks noGrp="1" noRot="1" noChangeAspect="1"/>
          </p:cNvSpPr>
          <p:nvPr>
            <p:ph type="sldImg"/>
          </p:nvPr>
        </p:nvSpPr>
        <p:spPr>
          <a:prstGeom prst="rect">
            <a:avLst/>
          </a:prstGeom>
        </p:spPr>
        <p:txBody>
          <a:bodyPr/>
          <a:lstStyle/>
          <a:p>
            <a:pPr lvl="0"/>
            <a:endParaRPr/>
          </a:p>
        </p:txBody>
      </p:sp>
      <p:sp>
        <p:nvSpPr>
          <p:cNvPr id="196" name="Shape 196"/>
          <p:cNvSpPr>
            <a:spLocks noGrp="1"/>
          </p:cNvSpPr>
          <p:nvPr>
            <p:ph type="body" sz="quarter" idx="1"/>
          </p:nvPr>
        </p:nvSpPr>
        <p:spPr>
          <a:prstGeom prst="rect">
            <a:avLst/>
          </a:prstGeom>
        </p:spPr>
        <p:txBody>
          <a:bodyPr/>
          <a:lstStyle/>
          <a:p>
            <a:pPr lvl="0" defTabSz="914400">
              <a:lnSpc>
                <a:spcPct val="80000"/>
              </a:lnSpc>
              <a:defRPr sz="1800"/>
            </a:pPr>
            <a:r>
              <a:rPr sz="1000" b="1">
                <a:latin typeface="Trebuchet MS"/>
                <a:ea typeface="Trebuchet MS"/>
                <a:cs typeface="Trebuchet MS"/>
                <a:sym typeface="Trebuchet MS"/>
              </a:rPr>
              <a:t>Test-Driven Design / Test-First</a:t>
            </a:r>
            <a:endParaRPr sz="1000">
              <a:latin typeface="Trebuchet MS"/>
              <a:ea typeface="Trebuchet MS"/>
              <a:cs typeface="Trebuchet MS"/>
              <a:sym typeface="Trebuchet MS"/>
            </a:endParaRPr>
          </a:p>
          <a:p>
            <a:pPr lvl="0" defTabSz="914400">
              <a:lnSpc>
                <a:spcPct val="80000"/>
              </a:lnSpc>
              <a:defRPr sz="1800"/>
            </a:pPr>
            <a:r>
              <a:rPr sz="1000">
                <a:latin typeface="Arial"/>
                <a:ea typeface="Arial"/>
                <a:cs typeface="Arial"/>
                <a:sym typeface="Arial"/>
              </a:rPr>
              <a:t>“</a:t>
            </a:r>
            <a:r>
              <a:rPr sz="1000">
                <a:latin typeface="Trebuchet MS"/>
                <a:ea typeface="Trebuchet MS"/>
                <a:cs typeface="Trebuchet MS"/>
                <a:sym typeface="Trebuchet MS"/>
              </a:rPr>
              <a:t>Test-driven development (TDD) is a software development technique that uses short development iterations based on pre-written test cases that define desired improvements or new functions. Each iteration produces code necessary to pass that iteration's tests. Finally, the programmer or team refactors the code to accommodate changes. A key TDD concept is that preparing tests before coding facilitates rapid feedback changes. Note that test-driven development is a software design method, not merely a method of testing.</a:t>
            </a:r>
            <a:r>
              <a:rPr sz="1000">
                <a:latin typeface="Arial"/>
                <a:ea typeface="Arial"/>
                <a:cs typeface="Arial"/>
                <a:sym typeface="Arial"/>
              </a:rPr>
              <a:t>”</a:t>
            </a:r>
            <a:endParaRPr sz="1000">
              <a:latin typeface="Trebuchet MS"/>
              <a:ea typeface="Trebuchet MS"/>
              <a:cs typeface="Trebuchet MS"/>
              <a:sym typeface="Trebuchet MS"/>
            </a:endParaRPr>
          </a:p>
          <a:p>
            <a:pPr lvl="0" defTabSz="914400">
              <a:lnSpc>
                <a:spcPct val="80000"/>
              </a:lnSpc>
              <a:defRPr sz="1800"/>
            </a:pPr>
            <a:r>
              <a:rPr sz="1000">
                <a:solidFill>
                  <a:srgbClr val="009999"/>
                </a:solidFill>
                <a:uFill>
                  <a:solidFill>
                    <a:srgbClr val="009999"/>
                  </a:solidFill>
                </a:uFill>
                <a:latin typeface="Trebuchet MS"/>
                <a:ea typeface="Trebuchet MS"/>
                <a:cs typeface="Trebuchet MS"/>
                <a:sym typeface="Trebuchet MS"/>
                <a:hlinkClick r:id="rId3"/>
              </a:rPr>
              <a:t>http://en.wikipedia.org/wiki/Test-driven_development</a:t>
            </a:r>
            <a:endParaRPr sz="1000">
              <a:latin typeface="Trebuchet MS"/>
              <a:ea typeface="Trebuchet MS"/>
              <a:cs typeface="Trebuchet MS"/>
              <a:sym typeface="Trebuchet MS"/>
            </a:endParaRPr>
          </a:p>
          <a:p>
            <a:pPr lvl="0" defTabSz="914400">
              <a:lnSpc>
                <a:spcPct val="80000"/>
              </a:lnSpc>
              <a:defRPr sz="1800"/>
            </a:pPr>
            <a:r>
              <a:rPr sz="1000">
                <a:latin typeface="Trebuchet MS"/>
                <a:ea typeface="Trebuchet MS"/>
                <a:cs typeface="Trebuchet MS"/>
                <a:sym typeface="Trebuchet MS"/>
              </a:rPr>
              <a:t>First figure out how to determine if you</a:t>
            </a:r>
            <a:r>
              <a:rPr sz="1000">
                <a:latin typeface="Arial"/>
                <a:ea typeface="Arial"/>
                <a:cs typeface="Arial"/>
                <a:sym typeface="Arial"/>
              </a:rPr>
              <a:t>’</a:t>
            </a:r>
            <a:r>
              <a:rPr sz="1000">
                <a:latin typeface="Trebuchet MS"/>
                <a:ea typeface="Trebuchet MS"/>
                <a:cs typeface="Trebuchet MS"/>
                <a:sym typeface="Trebuchet MS"/>
              </a:rPr>
              <a:t>ve succeeded, then build it</a:t>
            </a:r>
          </a:p>
          <a:p>
            <a:pPr lvl="0" defTabSz="914400">
              <a:lnSpc>
                <a:spcPct val="80000"/>
              </a:lnSpc>
              <a:defRPr sz="1800"/>
            </a:pPr>
            <a:r>
              <a:rPr sz="1000">
                <a:latin typeface="Trebuchet MS"/>
                <a:ea typeface="Trebuchet MS"/>
                <a:cs typeface="Trebuchet MS"/>
                <a:sym typeface="Trebuchet MS"/>
              </a:rPr>
              <a:t>Concept: Waterfall version</a:t>
            </a:r>
          </a:p>
          <a:p>
            <a:pPr lvl="0" defTabSz="914400">
              <a:lnSpc>
                <a:spcPct val="80000"/>
              </a:lnSpc>
              <a:defRPr sz="1800"/>
            </a:pPr>
            <a:r>
              <a:rPr sz="1000">
                <a:latin typeface="Trebuchet MS"/>
                <a:ea typeface="Trebuchet MS"/>
                <a:cs typeface="Trebuchet MS"/>
                <a:sym typeface="Trebuchet MS"/>
              </a:rPr>
              <a:t>* Frames:</a:t>
            </a:r>
          </a:p>
          <a:p>
            <a:pPr lvl="1" indent="914400" defTabSz="914400">
              <a:lnSpc>
                <a:spcPct val="80000"/>
              </a:lnSpc>
              <a:defRPr sz="1800"/>
            </a:pPr>
            <a:r>
              <a:rPr sz="1000">
                <a:latin typeface="Trebuchet MS"/>
                <a:ea typeface="Trebuchet MS"/>
                <a:cs typeface="Trebuchet MS"/>
                <a:sym typeface="Trebuchet MS"/>
              </a:rPr>
              <a:t>Barefoot, primitive man with idea of shoes</a:t>
            </a:r>
          </a:p>
          <a:p>
            <a:pPr lvl="1" indent="914400" defTabSz="914400">
              <a:lnSpc>
                <a:spcPct val="80000"/>
              </a:lnSpc>
              <a:defRPr sz="1800"/>
            </a:pPr>
            <a:r>
              <a:rPr sz="1000">
                <a:latin typeface="Trebuchet MS"/>
                <a:ea typeface="Trebuchet MS"/>
                <a:cs typeface="Trebuchet MS"/>
                <a:sym typeface="Trebuchet MS"/>
              </a:rPr>
              <a:t>Man tells someone else what he</a:t>
            </a:r>
            <a:r>
              <a:rPr sz="1000">
                <a:latin typeface="Arial"/>
                <a:ea typeface="Arial"/>
                <a:cs typeface="Arial"/>
                <a:sym typeface="Arial"/>
              </a:rPr>
              <a:t>’</a:t>
            </a:r>
            <a:r>
              <a:rPr sz="1000">
                <a:latin typeface="Trebuchet MS"/>
                <a:ea typeface="Trebuchet MS"/>
                <a:cs typeface="Trebuchet MS"/>
                <a:sym typeface="Trebuchet MS"/>
              </a:rPr>
              <a:t>s thinking</a:t>
            </a:r>
          </a:p>
          <a:p>
            <a:pPr lvl="1" indent="914400" defTabSz="914400">
              <a:lnSpc>
                <a:spcPct val="80000"/>
              </a:lnSpc>
              <a:defRPr sz="1800"/>
            </a:pPr>
            <a:r>
              <a:rPr sz="1000">
                <a:latin typeface="Trebuchet MS"/>
                <a:ea typeface="Trebuchet MS"/>
                <a:cs typeface="Trebuchet MS"/>
                <a:sym typeface="Trebuchet MS"/>
              </a:rPr>
              <a:t>Other man constructing something in his cave</a:t>
            </a:r>
          </a:p>
          <a:p>
            <a:pPr lvl="1" indent="914400" defTabSz="914400">
              <a:lnSpc>
                <a:spcPct val="80000"/>
              </a:lnSpc>
              <a:defRPr sz="1800"/>
            </a:pPr>
            <a:r>
              <a:rPr sz="1000">
                <a:latin typeface="Trebuchet MS"/>
                <a:ea typeface="Trebuchet MS"/>
                <a:cs typeface="Trebuchet MS"/>
                <a:sym typeface="Trebuchet MS"/>
              </a:rPr>
              <a:t>Other man delivers something that is outrageous, and loosely like shoes</a:t>
            </a:r>
          </a:p>
          <a:p>
            <a:pPr lvl="1" indent="914400" defTabSz="914400">
              <a:lnSpc>
                <a:spcPct val="80000"/>
              </a:lnSpc>
              <a:defRPr sz="1800"/>
            </a:pPr>
            <a:r>
              <a:rPr sz="1000">
                <a:latin typeface="Trebuchet MS"/>
                <a:ea typeface="Trebuchet MS"/>
                <a:cs typeface="Trebuchet MS"/>
                <a:sym typeface="Trebuchet MS"/>
              </a:rPr>
              <a:t>Original man wearing (things), looking unhappy and confused</a:t>
            </a:r>
          </a:p>
          <a:p>
            <a:pPr lvl="0" defTabSz="914400">
              <a:lnSpc>
                <a:spcPct val="80000"/>
              </a:lnSpc>
              <a:defRPr sz="1800"/>
            </a:pPr>
            <a:r>
              <a:rPr sz="1000">
                <a:latin typeface="Trebuchet MS"/>
                <a:ea typeface="Trebuchet MS"/>
                <a:cs typeface="Trebuchet MS"/>
                <a:sym typeface="Trebuchet MS"/>
              </a:rPr>
              <a:t>Concept: making shoes – they must fit the foot</a:t>
            </a:r>
          </a:p>
          <a:p>
            <a:pPr lvl="0" defTabSz="914400">
              <a:lnSpc>
                <a:spcPct val="80000"/>
              </a:lnSpc>
              <a:defRPr sz="1800"/>
            </a:pPr>
            <a:r>
              <a:rPr sz="1000">
                <a:latin typeface="Trebuchet MS"/>
                <a:ea typeface="Trebuchet MS"/>
                <a:cs typeface="Trebuchet MS"/>
                <a:sym typeface="Trebuchet MS"/>
              </a:rPr>
              <a:t>* Frames:</a:t>
            </a:r>
          </a:p>
          <a:p>
            <a:pPr lvl="1" indent="914400" defTabSz="914400">
              <a:lnSpc>
                <a:spcPct val="80000"/>
              </a:lnSpc>
              <a:defRPr sz="1800"/>
            </a:pPr>
            <a:r>
              <a:rPr sz="1000">
                <a:latin typeface="Trebuchet MS"/>
                <a:ea typeface="Trebuchet MS"/>
                <a:cs typeface="Trebuchet MS"/>
                <a:sym typeface="Trebuchet MS"/>
              </a:rPr>
              <a:t>Frame: barefoot, primitive man with idea of shoes – walking over stones, through streams, kicking a (coconut),…</a:t>
            </a:r>
          </a:p>
          <a:p>
            <a:pPr lvl="1" indent="914400" defTabSz="914400">
              <a:lnSpc>
                <a:spcPct val="80000"/>
              </a:lnSpc>
              <a:defRPr sz="1800"/>
            </a:pPr>
            <a:r>
              <a:rPr sz="1000">
                <a:latin typeface="Trebuchet MS"/>
                <a:ea typeface="Trebuchet MS"/>
                <a:cs typeface="Trebuchet MS"/>
                <a:sym typeface="Trebuchet MS"/>
              </a:rPr>
              <a:t>Frame:</a:t>
            </a:r>
          </a:p>
          <a:p>
            <a:pPr lvl="2" indent="1371600" defTabSz="914400">
              <a:lnSpc>
                <a:spcPct val="80000"/>
              </a:lnSpc>
              <a:defRPr sz="1800"/>
            </a:pPr>
            <a:r>
              <a:rPr sz="1000">
                <a:latin typeface="Trebuchet MS"/>
                <a:ea typeface="Trebuchet MS"/>
                <a:cs typeface="Trebuchet MS"/>
                <a:sym typeface="Trebuchet MS"/>
              </a:rPr>
              <a:t>Text: TEST FAILS</a:t>
            </a:r>
          </a:p>
          <a:p>
            <a:pPr lvl="2" indent="1371600" defTabSz="914400">
              <a:lnSpc>
                <a:spcPct val="80000"/>
              </a:lnSpc>
              <a:defRPr sz="1800"/>
            </a:pPr>
            <a:r>
              <a:rPr sz="1000">
                <a:latin typeface="Trebuchet MS"/>
                <a:ea typeface="Trebuchet MS"/>
                <a:cs typeface="Trebuchet MS"/>
                <a:sym typeface="Trebuchet MS"/>
              </a:rPr>
              <a:t>Image: man stepping on rocks, painful</a:t>
            </a:r>
          </a:p>
          <a:p>
            <a:pPr lvl="1" indent="914400" defTabSz="914400">
              <a:lnSpc>
                <a:spcPct val="80000"/>
              </a:lnSpc>
              <a:defRPr sz="1800"/>
            </a:pPr>
            <a:r>
              <a:rPr sz="1000">
                <a:latin typeface="Trebuchet MS"/>
                <a:ea typeface="Trebuchet MS"/>
                <a:cs typeface="Trebuchet MS"/>
                <a:sym typeface="Trebuchet MS"/>
              </a:rPr>
              <a:t>Frame:</a:t>
            </a:r>
          </a:p>
          <a:p>
            <a:pPr lvl="2" indent="1371600" defTabSz="914400">
              <a:lnSpc>
                <a:spcPct val="80000"/>
              </a:lnSpc>
              <a:defRPr sz="1800"/>
            </a:pPr>
            <a:r>
              <a:rPr sz="1000">
                <a:latin typeface="Trebuchet MS"/>
                <a:ea typeface="Trebuchet MS"/>
                <a:cs typeface="Trebuchet MS"/>
                <a:sym typeface="Trebuchet MS"/>
              </a:rPr>
              <a:t>Text: DEVELOP</a:t>
            </a:r>
          </a:p>
          <a:p>
            <a:pPr lvl="2" indent="1371600" defTabSz="914400">
              <a:lnSpc>
                <a:spcPct val="80000"/>
              </a:lnSpc>
              <a:defRPr sz="1800"/>
            </a:pPr>
            <a:r>
              <a:rPr sz="1000">
                <a:latin typeface="Trebuchet MS"/>
                <a:ea typeface="Trebuchet MS"/>
                <a:cs typeface="Trebuchet MS"/>
                <a:sym typeface="Trebuchet MS"/>
              </a:rPr>
              <a:t>Image: man attaching cords/strips of leather to a piece of bark</a:t>
            </a:r>
          </a:p>
          <a:p>
            <a:pPr lvl="1" indent="914400" defTabSz="914400">
              <a:lnSpc>
                <a:spcPct val="80000"/>
              </a:lnSpc>
              <a:defRPr sz="1800"/>
            </a:pPr>
            <a:r>
              <a:rPr sz="1000">
                <a:latin typeface="Trebuchet MS"/>
                <a:ea typeface="Trebuchet MS"/>
                <a:cs typeface="Trebuchet MS"/>
                <a:sym typeface="Trebuchet MS"/>
              </a:rPr>
              <a:t>Frame:</a:t>
            </a:r>
          </a:p>
          <a:p>
            <a:pPr lvl="2" indent="1371600" defTabSz="914400">
              <a:lnSpc>
                <a:spcPct val="80000"/>
              </a:lnSpc>
              <a:defRPr sz="1800"/>
            </a:pPr>
            <a:r>
              <a:rPr sz="1000">
                <a:latin typeface="Trebuchet MS"/>
                <a:ea typeface="Trebuchet MS"/>
                <a:cs typeface="Trebuchet MS"/>
                <a:sym typeface="Trebuchet MS"/>
              </a:rPr>
              <a:t>Text: TEST PASS</a:t>
            </a:r>
          </a:p>
          <a:p>
            <a:pPr lvl="2" indent="1371600" defTabSz="914400">
              <a:lnSpc>
                <a:spcPct val="80000"/>
              </a:lnSpc>
              <a:defRPr sz="1800"/>
            </a:pPr>
            <a:r>
              <a:rPr sz="1000">
                <a:latin typeface="Trebuchet MS"/>
                <a:ea typeface="Trebuchet MS"/>
                <a:cs typeface="Trebuchet MS"/>
                <a:sym typeface="Trebuchet MS"/>
              </a:rPr>
              <a:t>Image: man with piece of bark strapped to foot, satisfied look</a:t>
            </a:r>
          </a:p>
          <a:p>
            <a:pPr lvl="1" indent="914400" defTabSz="914400">
              <a:lnSpc>
                <a:spcPct val="80000"/>
              </a:lnSpc>
              <a:defRPr sz="1800"/>
            </a:pPr>
            <a:r>
              <a:rPr sz="1000">
                <a:latin typeface="Trebuchet MS"/>
                <a:ea typeface="Trebuchet MS"/>
                <a:cs typeface="Trebuchet MS"/>
                <a:sym typeface="Trebuchet MS"/>
              </a:rPr>
              <a:t>Frame:</a:t>
            </a:r>
          </a:p>
          <a:p>
            <a:pPr lvl="2" indent="1371600" defTabSz="914400">
              <a:lnSpc>
                <a:spcPct val="80000"/>
              </a:lnSpc>
              <a:defRPr sz="1800"/>
            </a:pPr>
            <a:r>
              <a:rPr sz="1000">
                <a:latin typeface="Trebuchet MS"/>
                <a:ea typeface="Trebuchet MS"/>
                <a:cs typeface="Trebuchet MS"/>
                <a:sym typeface="Trebuchet MS"/>
              </a:rPr>
              <a:t>Text: REFACTOR</a:t>
            </a:r>
          </a:p>
          <a:p>
            <a:pPr lvl="2" indent="1371600" defTabSz="914400">
              <a:lnSpc>
                <a:spcPct val="80000"/>
              </a:lnSpc>
              <a:defRPr sz="1800"/>
            </a:pPr>
            <a:r>
              <a:rPr sz="1000">
                <a:latin typeface="Trebuchet MS"/>
                <a:ea typeface="Trebuchet MS"/>
                <a:cs typeface="Trebuchet MS"/>
                <a:sym typeface="Trebuchet MS"/>
              </a:rPr>
              <a:t>Image: man cuts bark to shape of foot</a:t>
            </a:r>
          </a:p>
          <a:p>
            <a:pPr lvl="1" indent="914400" defTabSz="914400">
              <a:lnSpc>
                <a:spcPct val="80000"/>
              </a:lnSpc>
              <a:defRPr sz="1800"/>
            </a:pPr>
            <a:r>
              <a:rPr sz="1000">
                <a:latin typeface="Trebuchet MS"/>
                <a:ea typeface="Trebuchet MS"/>
                <a:cs typeface="Trebuchet MS"/>
                <a:sym typeface="Trebuchet MS"/>
              </a:rPr>
              <a:t>Frame:</a:t>
            </a:r>
          </a:p>
          <a:p>
            <a:pPr lvl="2" indent="1371600" defTabSz="914400">
              <a:lnSpc>
                <a:spcPct val="80000"/>
              </a:lnSpc>
              <a:defRPr sz="1800"/>
            </a:pPr>
            <a:r>
              <a:rPr sz="1000">
                <a:latin typeface="Trebuchet MS"/>
                <a:ea typeface="Trebuchet MS"/>
                <a:cs typeface="Trebuchet MS"/>
                <a:sym typeface="Trebuchet MS"/>
              </a:rPr>
              <a:t>Text: TEST FAILS</a:t>
            </a:r>
          </a:p>
          <a:p>
            <a:pPr lvl="2" indent="1371600" defTabSz="914400">
              <a:lnSpc>
                <a:spcPct val="80000"/>
              </a:lnSpc>
              <a:defRPr sz="1800"/>
            </a:pPr>
            <a:r>
              <a:rPr sz="1000">
                <a:latin typeface="Trebuchet MS"/>
                <a:ea typeface="Trebuchet MS"/>
                <a:cs typeface="Trebuchet MS"/>
                <a:sym typeface="Trebuchet MS"/>
              </a:rPr>
              <a:t>Image: man walking under falling pebbles, pebbles hitting top of foot, man looking pained</a:t>
            </a:r>
          </a:p>
        </p:txBody>
      </p:sp>
    </p:spTree>
    <p:extLst>
      <p:ext uri="{BB962C8B-B14F-4D97-AF65-F5344CB8AC3E}">
        <p14:creationId xmlns:p14="http://schemas.microsoft.com/office/powerpoint/2010/main" val="38515329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Shape 203"/>
          <p:cNvSpPr>
            <a:spLocks noGrp="1" noRot="1" noChangeAspect="1"/>
          </p:cNvSpPr>
          <p:nvPr>
            <p:ph type="sldImg"/>
          </p:nvPr>
        </p:nvSpPr>
        <p:spPr>
          <a:prstGeom prst="rect">
            <a:avLst/>
          </a:prstGeom>
        </p:spPr>
        <p:txBody>
          <a:bodyPr/>
          <a:lstStyle/>
          <a:p>
            <a:pPr lvl="0"/>
            <a:endParaRPr/>
          </a:p>
        </p:txBody>
      </p:sp>
      <p:sp>
        <p:nvSpPr>
          <p:cNvPr id="204" name="Shape 204"/>
          <p:cNvSpPr>
            <a:spLocks noGrp="1"/>
          </p:cNvSpPr>
          <p:nvPr>
            <p:ph type="body" sz="quarter" idx="1"/>
          </p:nvPr>
        </p:nvSpPr>
        <p:spPr>
          <a:prstGeom prst="rect">
            <a:avLst/>
          </a:prstGeom>
        </p:spPr>
        <p:txBody>
          <a:bodyPr/>
          <a:lstStyle/>
          <a:p>
            <a:pPr lvl="0" defTabSz="914400">
              <a:lnSpc>
                <a:spcPct val="80000"/>
              </a:lnSpc>
              <a:defRPr sz="1800"/>
            </a:pPr>
            <a:r>
              <a:rPr sz="1000" b="1">
                <a:latin typeface="Trebuchet MS"/>
                <a:ea typeface="Trebuchet MS"/>
                <a:cs typeface="Trebuchet MS"/>
                <a:sym typeface="Trebuchet MS"/>
              </a:rPr>
              <a:t>Test-Driven Design / Test-First</a:t>
            </a:r>
            <a:endParaRPr sz="1000">
              <a:latin typeface="Trebuchet MS"/>
              <a:ea typeface="Trebuchet MS"/>
              <a:cs typeface="Trebuchet MS"/>
              <a:sym typeface="Trebuchet MS"/>
            </a:endParaRPr>
          </a:p>
          <a:p>
            <a:pPr lvl="0" defTabSz="914400">
              <a:lnSpc>
                <a:spcPct val="80000"/>
              </a:lnSpc>
              <a:defRPr sz="1800"/>
            </a:pPr>
            <a:r>
              <a:rPr sz="1000">
                <a:latin typeface="Arial"/>
                <a:ea typeface="Arial"/>
                <a:cs typeface="Arial"/>
                <a:sym typeface="Arial"/>
              </a:rPr>
              <a:t>“</a:t>
            </a:r>
            <a:r>
              <a:rPr sz="1000">
                <a:latin typeface="Trebuchet MS"/>
                <a:ea typeface="Trebuchet MS"/>
                <a:cs typeface="Trebuchet MS"/>
                <a:sym typeface="Trebuchet MS"/>
              </a:rPr>
              <a:t>Test-driven development (TDD) is a software development technique that uses short development iterations based on pre-written test cases that define desired improvements or new functions. Each iteration produces code necessary to pass that iteration's tests. Finally, the programmer or team refactors the code to accommodate changes. A key TDD concept is that preparing tests before coding facilitates rapid feedback changes. Note that test-driven development is a software design method, not merely a method of testing.</a:t>
            </a:r>
            <a:r>
              <a:rPr sz="1000">
                <a:latin typeface="Arial"/>
                <a:ea typeface="Arial"/>
                <a:cs typeface="Arial"/>
                <a:sym typeface="Arial"/>
              </a:rPr>
              <a:t>”</a:t>
            </a:r>
            <a:endParaRPr sz="1000">
              <a:latin typeface="Trebuchet MS"/>
              <a:ea typeface="Trebuchet MS"/>
              <a:cs typeface="Trebuchet MS"/>
              <a:sym typeface="Trebuchet MS"/>
            </a:endParaRPr>
          </a:p>
          <a:p>
            <a:pPr lvl="0" defTabSz="914400">
              <a:lnSpc>
                <a:spcPct val="80000"/>
              </a:lnSpc>
              <a:defRPr sz="1800"/>
            </a:pPr>
            <a:r>
              <a:rPr sz="1000">
                <a:solidFill>
                  <a:srgbClr val="009999"/>
                </a:solidFill>
                <a:uFill>
                  <a:solidFill>
                    <a:srgbClr val="009999"/>
                  </a:solidFill>
                </a:uFill>
                <a:latin typeface="Trebuchet MS"/>
                <a:ea typeface="Trebuchet MS"/>
                <a:cs typeface="Trebuchet MS"/>
                <a:sym typeface="Trebuchet MS"/>
                <a:hlinkClick r:id="rId3"/>
              </a:rPr>
              <a:t>http://en.wikipedia.org/wiki/Test-driven_development</a:t>
            </a:r>
            <a:endParaRPr sz="1000">
              <a:latin typeface="Trebuchet MS"/>
              <a:ea typeface="Trebuchet MS"/>
              <a:cs typeface="Trebuchet MS"/>
              <a:sym typeface="Trebuchet MS"/>
            </a:endParaRPr>
          </a:p>
          <a:p>
            <a:pPr lvl="0" defTabSz="914400">
              <a:lnSpc>
                <a:spcPct val="80000"/>
              </a:lnSpc>
              <a:defRPr sz="1800"/>
            </a:pPr>
            <a:r>
              <a:rPr sz="1000">
                <a:latin typeface="Trebuchet MS"/>
                <a:ea typeface="Trebuchet MS"/>
                <a:cs typeface="Trebuchet MS"/>
                <a:sym typeface="Trebuchet MS"/>
              </a:rPr>
              <a:t>First figure out how to determine if you</a:t>
            </a:r>
            <a:r>
              <a:rPr sz="1000">
                <a:latin typeface="Arial"/>
                <a:ea typeface="Arial"/>
                <a:cs typeface="Arial"/>
                <a:sym typeface="Arial"/>
              </a:rPr>
              <a:t>’</a:t>
            </a:r>
            <a:r>
              <a:rPr sz="1000">
                <a:latin typeface="Trebuchet MS"/>
                <a:ea typeface="Trebuchet MS"/>
                <a:cs typeface="Trebuchet MS"/>
                <a:sym typeface="Trebuchet MS"/>
              </a:rPr>
              <a:t>ve succeeded, then build it</a:t>
            </a:r>
          </a:p>
          <a:p>
            <a:pPr lvl="0" defTabSz="914400">
              <a:lnSpc>
                <a:spcPct val="80000"/>
              </a:lnSpc>
              <a:defRPr sz="1800"/>
            </a:pPr>
            <a:r>
              <a:rPr sz="1000">
                <a:latin typeface="Trebuchet MS"/>
                <a:ea typeface="Trebuchet MS"/>
                <a:cs typeface="Trebuchet MS"/>
                <a:sym typeface="Trebuchet MS"/>
              </a:rPr>
              <a:t>Concept: Waterfall version</a:t>
            </a:r>
          </a:p>
          <a:p>
            <a:pPr lvl="0" defTabSz="914400">
              <a:lnSpc>
                <a:spcPct val="80000"/>
              </a:lnSpc>
              <a:defRPr sz="1800"/>
            </a:pPr>
            <a:r>
              <a:rPr sz="1000">
                <a:latin typeface="Trebuchet MS"/>
                <a:ea typeface="Trebuchet MS"/>
                <a:cs typeface="Trebuchet MS"/>
                <a:sym typeface="Trebuchet MS"/>
              </a:rPr>
              <a:t>* Frames:</a:t>
            </a:r>
          </a:p>
          <a:p>
            <a:pPr lvl="1" indent="914400" defTabSz="914400">
              <a:lnSpc>
                <a:spcPct val="80000"/>
              </a:lnSpc>
              <a:defRPr sz="1800"/>
            </a:pPr>
            <a:r>
              <a:rPr sz="1000">
                <a:latin typeface="Trebuchet MS"/>
                <a:ea typeface="Trebuchet MS"/>
                <a:cs typeface="Trebuchet MS"/>
                <a:sym typeface="Trebuchet MS"/>
              </a:rPr>
              <a:t>Barefoot, primitive man with idea of shoes</a:t>
            </a:r>
          </a:p>
          <a:p>
            <a:pPr lvl="1" indent="914400" defTabSz="914400">
              <a:lnSpc>
                <a:spcPct val="80000"/>
              </a:lnSpc>
              <a:defRPr sz="1800"/>
            </a:pPr>
            <a:r>
              <a:rPr sz="1000">
                <a:latin typeface="Trebuchet MS"/>
                <a:ea typeface="Trebuchet MS"/>
                <a:cs typeface="Trebuchet MS"/>
                <a:sym typeface="Trebuchet MS"/>
              </a:rPr>
              <a:t>Man tells someone else what he</a:t>
            </a:r>
            <a:r>
              <a:rPr sz="1000">
                <a:latin typeface="Arial"/>
                <a:ea typeface="Arial"/>
                <a:cs typeface="Arial"/>
                <a:sym typeface="Arial"/>
              </a:rPr>
              <a:t>’</a:t>
            </a:r>
            <a:r>
              <a:rPr sz="1000">
                <a:latin typeface="Trebuchet MS"/>
                <a:ea typeface="Trebuchet MS"/>
                <a:cs typeface="Trebuchet MS"/>
                <a:sym typeface="Trebuchet MS"/>
              </a:rPr>
              <a:t>s thinking</a:t>
            </a:r>
          </a:p>
          <a:p>
            <a:pPr lvl="1" indent="914400" defTabSz="914400">
              <a:lnSpc>
                <a:spcPct val="80000"/>
              </a:lnSpc>
              <a:defRPr sz="1800"/>
            </a:pPr>
            <a:r>
              <a:rPr sz="1000">
                <a:latin typeface="Trebuchet MS"/>
                <a:ea typeface="Trebuchet MS"/>
                <a:cs typeface="Trebuchet MS"/>
                <a:sym typeface="Trebuchet MS"/>
              </a:rPr>
              <a:t>Other man constructing something in his cave</a:t>
            </a:r>
          </a:p>
          <a:p>
            <a:pPr lvl="1" indent="914400" defTabSz="914400">
              <a:lnSpc>
                <a:spcPct val="80000"/>
              </a:lnSpc>
              <a:defRPr sz="1800"/>
            </a:pPr>
            <a:r>
              <a:rPr sz="1000">
                <a:latin typeface="Trebuchet MS"/>
                <a:ea typeface="Trebuchet MS"/>
                <a:cs typeface="Trebuchet MS"/>
                <a:sym typeface="Trebuchet MS"/>
              </a:rPr>
              <a:t>Other man delivers something that is outrageous, and loosely like shoes</a:t>
            </a:r>
          </a:p>
          <a:p>
            <a:pPr lvl="1" indent="914400" defTabSz="914400">
              <a:lnSpc>
                <a:spcPct val="80000"/>
              </a:lnSpc>
              <a:defRPr sz="1800"/>
            </a:pPr>
            <a:r>
              <a:rPr sz="1000">
                <a:latin typeface="Trebuchet MS"/>
                <a:ea typeface="Trebuchet MS"/>
                <a:cs typeface="Trebuchet MS"/>
                <a:sym typeface="Trebuchet MS"/>
              </a:rPr>
              <a:t>Original man wearing (things), looking unhappy and confused</a:t>
            </a:r>
          </a:p>
          <a:p>
            <a:pPr lvl="0" defTabSz="914400">
              <a:lnSpc>
                <a:spcPct val="80000"/>
              </a:lnSpc>
              <a:defRPr sz="1800"/>
            </a:pPr>
            <a:r>
              <a:rPr sz="1000">
                <a:latin typeface="Trebuchet MS"/>
                <a:ea typeface="Trebuchet MS"/>
                <a:cs typeface="Trebuchet MS"/>
                <a:sym typeface="Trebuchet MS"/>
              </a:rPr>
              <a:t>Concept: making shoes – they must fit the foot</a:t>
            </a:r>
          </a:p>
          <a:p>
            <a:pPr lvl="0" defTabSz="914400">
              <a:lnSpc>
                <a:spcPct val="80000"/>
              </a:lnSpc>
              <a:defRPr sz="1800"/>
            </a:pPr>
            <a:r>
              <a:rPr sz="1000">
                <a:latin typeface="Trebuchet MS"/>
                <a:ea typeface="Trebuchet MS"/>
                <a:cs typeface="Trebuchet MS"/>
                <a:sym typeface="Trebuchet MS"/>
              </a:rPr>
              <a:t>* Frames:</a:t>
            </a:r>
          </a:p>
          <a:p>
            <a:pPr lvl="1" indent="914400" defTabSz="914400">
              <a:lnSpc>
                <a:spcPct val="80000"/>
              </a:lnSpc>
              <a:defRPr sz="1800"/>
            </a:pPr>
            <a:r>
              <a:rPr sz="1000">
                <a:latin typeface="Trebuchet MS"/>
                <a:ea typeface="Trebuchet MS"/>
                <a:cs typeface="Trebuchet MS"/>
                <a:sym typeface="Trebuchet MS"/>
              </a:rPr>
              <a:t>Frame: barefoot, primitive man with idea of shoes – walking over stones, through streams, kicking a (coconut),…</a:t>
            </a:r>
          </a:p>
          <a:p>
            <a:pPr lvl="1" indent="914400" defTabSz="914400">
              <a:lnSpc>
                <a:spcPct val="80000"/>
              </a:lnSpc>
              <a:defRPr sz="1800"/>
            </a:pPr>
            <a:r>
              <a:rPr sz="1000">
                <a:latin typeface="Trebuchet MS"/>
                <a:ea typeface="Trebuchet MS"/>
                <a:cs typeface="Trebuchet MS"/>
                <a:sym typeface="Trebuchet MS"/>
              </a:rPr>
              <a:t>Frame:</a:t>
            </a:r>
          </a:p>
          <a:p>
            <a:pPr lvl="2" indent="1371600" defTabSz="914400">
              <a:lnSpc>
                <a:spcPct val="80000"/>
              </a:lnSpc>
              <a:defRPr sz="1800"/>
            </a:pPr>
            <a:r>
              <a:rPr sz="1000">
                <a:latin typeface="Trebuchet MS"/>
                <a:ea typeface="Trebuchet MS"/>
                <a:cs typeface="Trebuchet MS"/>
                <a:sym typeface="Trebuchet MS"/>
              </a:rPr>
              <a:t>Text: TEST FAILS</a:t>
            </a:r>
          </a:p>
          <a:p>
            <a:pPr lvl="2" indent="1371600" defTabSz="914400">
              <a:lnSpc>
                <a:spcPct val="80000"/>
              </a:lnSpc>
              <a:defRPr sz="1800"/>
            </a:pPr>
            <a:r>
              <a:rPr sz="1000">
                <a:latin typeface="Trebuchet MS"/>
                <a:ea typeface="Trebuchet MS"/>
                <a:cs typeface="Trebuchet MS"/>
                <a:sym typeface="Trebuchet MS"/>
              </a:rPr>
              <a:t>Image: man stepping on rocks, painful</a:t>
            </a:r>
          </a:p>
          <a:p>
            <a:pPr lvl="1" indent="914400" defTabSz="914400">
              <a:lnSpc>
                <a:spcPct val="80000"/>
              </a:lnSpc>
              <a:defRPr sz="1800"/>
            </a:pPr>
            <a:r>
              <a:rPr sz="1000">
                <a:latin typeface="Trebuchet MS"/>
                <a:ea typeface="Trebuchet MS"/>
                <a:cs typeface="Trebuchet MS"/>
                <a:sym typeface="Trebuchet MS"/>
              </a:rPr>
              <a:t>Frame:</a:t>
            </a:r>
          </a:p>
          <a:p>
            <a:pPr lvl="2" indent="1371600" defTabSz="914400">
              <a:lnSpc>
                <a:spcPct val="80000"/>
              </a:lnSpc>
              <a:defRPr sz="1800"/>
            </a:pPr>
            <a:r>
              <a:rPr sz="1000">
                <a:latin typeface="Trebuchet MS"/>
                <a:ea typeface="Trebuchet MS"/>
                <a:cs typeface="Trebuchet MS"/>
                <a:sym typeface="Trebuchet MS"/>
              </a:rPr>
              <a:t>Text: DEVELOP</a:t>
            </a:r>
          </a:p>
          <a:p>
            <a:pPr lvl="2" indent="1371600" defTabSz="914400">
              <a:lnSpc>
                <a:spcPct val="80000"/>
              </a:lnSpc>
              <a:defRPr sz="1800"/>
            </a:pPr>
            <a:r>
              <a:rPr sz="1000">
                <a:latin typeface="Trebuchet MS"/>
                <a:ea typeface="Trebuchet MS"/>
                <a:cs typeface="Trebuchet MS"/>
                <a:sym typeface="Trebuchet MS"/>
              </a:rPr>
              <a:t>Image: man attaching cords/strips of leather to a piece of bark</a:t>
            </a:r>
          </a:p>
          <a:p>
            <a:pPr lvl="1" indent="914400" defTabSz="914400">
              <a:lnSpc>
                <a:spcPct val="80000"/>
              </a:lnSpc>
              <a:defRPr sz="1800"/>
            </a:pPr>
            <a:r>
              <a:rPr sz="1000">
                <a:latin typeface="Trebuchet MS"/>
                <a:ea typeface="Trebuchet MS"/>
                <a:cs typeface="Trebuchet MS"/>
                <a:sym typeface="Trebuchet MS"/>
              </a:rPr>
              <a:t>Frame:</a:t>
            </a:r>
          </a:p>
          <a:p>
            <a:pPr lvl="2" indent="1371600" defTabSz="914400">
              <a:lnSpc>
                <a:spcPct val="80000"/>
              </a:lnSpc>
              <a:defRPr sz="1800"/>
            </a:pPr>
            <a:r>
              <a:rPr sz="1000">
                <a:latin typeface="Trebuchet MS"/>
                <a:ea typeface="Trebuchet MS"/>
                <a:cs typeface="Trebuchet MS"/>
                <a:sym typeface="Trebuchet MS"/>
              </a:rPr>
              <a:t>Text: TEST PASS</a:t>
            </a:r>
          </a:p>
          <a:p>
            <a:pPr lvl="2" indent="1371600" defTabSz="914400">
              <a:lnSpc>
                <a:spcPct val="80000"/>
              </a:lnSpc>
              <a:defRPr sz="1800"/>
            </a:pPr>
            <a:r>
              <a:rPr sz="1000">
                <a:latin typeface="Trebuchet MS"/>
                <a:ea typeface="Trebuchet MS"/>
                <a:cs typeface="Trebuchet MS"/>
                <a:sym typeface="Trebuchet MS"/>
              </a:rPr>
              <a:t>Image: man with piece of bark strapped to foot, satisfied look</a:t>
            </a:r>
          </a:p>
          <a:p>
            <a:pPr lvl="1" indent="914400" defTabSz="914400">
              <a:lnSpc>
                <a:spcPct val="80000"/>
              </a:lnSpc>
              <a:defRPr sz="1800"/>
            </a:pPr>
            <a:r>
              <a:rPr sz="1000">
                <a:latin typeface="Trebuchet MS"/>
                <a:ea typeface="Trebuchet MS"/>
                <a:cs typeface="Trebuchet MS"/>
                <a:sym typeface="Trebuchet MS"/>
              </a:rPr>
              <a:t>Frame:</a:t>
            </a:r>
          </a:p>
          <a:p>
            <a:pPr lvl="2" indent="1371600" defTabSz="914400">
              <a:lnSpc>
                <a:spcPct val="80000"/>
              </a:lnSpc>
              <a:defRPr sz="1800"/>
            </a:pPr>
            <a:r>
              <a:rPr sz="1000">
                <a:latin typeface="Trebuchet MS"/>
                <a:ea typeface="Trebuchet MS"/>
                <a:cs typeface="Trebuchet MS"/>
                <a:sym typeface="Trebuchet MS"/>
              </a:rPr>
              <a:t>Text: REFACTOR</a:t>
            </a:r>
          </a:p>
          <a:p>
            <a:pPr lvl="2" indent="1371600" defTabSz="914400">
              <a:lnSpc>
                <a:spcPct val="80000"/>
              </a:lnSpc>
              <a:defRPr sz="1800"/>
            </a:pPr>
            <a:r>
              <a:rPr sz="1000">
                <a:latin typeface="Trebuchet MS"/>
                <a:ea typeface="Trebuchet MS"/>
                <a:cs typeface="Trebuchet MS"/>
                <a:sym typeface="Trebuchet MS"/>
              </a:rPr>
              <a:t>Image: man cuts bark to shape of foot</a:t>
            </a:r>
          </a:p>
          <a:p>
            <a:pPr lvl="1" indent="914400" defTabSz="914400">
              <a:lnSpc>
                <a:spcPct val="80000"/>
              </a:lnSpc>
              <a:defRPr sz="1800"/>
            </a:pPr>
            <a:r>
              <a:rPr sz="1000">
                <a:latin typeface="Trebuchet MS"/>
                <a:ea typeface="Trebuchet MS"/>
                <a:cs typeface="Trebuchet MS"/>
                <a:sym typeface="Trebuchet MS"/>
              </a:rPr>
              <a:t>Frame:</a:t>
            </a:r>
          </a:p>
          <a:p>
            <a:pPr lvl="2" indent="1371600" defTabSz="914400">
              <a:lnSpc>
                <a:spcPct val="80000"/>
              </a:lnSpc>
              <a:defRPr sz="1800"/>
            </a:pPr>
            <a:r>
              <a:rPr sz="1000">
                <a:latin typeface="Trebuchet MS"/>
                <a:ea typeface="Trebuchet MS"/>
                <a:cs typeface="Trebuchet MS"/>
                <a:sym typeface="Trebuchet MS"/>
              </a:rPr>
              <a:t>Text: TEST FAILS</a:t>
            </a:r>
          </a:p>
          <a:p>
            <a:pPr lvl="2" indent="1371600" defTabSz="914400">
              <a:lnSpc>
                <a:spcPct val="80000"/>
              </a:lnSpc>
              <a:defRPr sz="1800"/>
            </a:pPr>
            <a:r>
              <a:rPr sz="1000">
                <a:latin typeface="Trebuchet MS"/>
                <a:ea typeface="Trebuchet MS"/>
                <a:cs typeface="Trebuchet MS"/>
                <a:sym typeface="Trebuchet MS"/>
              </a:rPr>
              <a:t>Image: man walking under falling pebbles, pebbles hitting top of foot, man looking pained</a:t>
            </a:r>
          </a:p>
        </p:txBody>
      </p:sp>
    </p:spTree>
    <p:extLst>
      <p:ext uri="{BB962C8B-B14F-4D97-AF65-F5344CB8AC3E}">
        <p14:creationId xmlns:p14="http://schemas.microsoft.com/office/powerpoint/2010/main" val="19045111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 name="Shape 207"/>
          <p:cNvSpPr>
            <a:spLocks noGrp="1" noRot="1" noChangeAspect="1"/>
          </p:cNvSpPr>
          <p:nvPr>
            <p:ph type="sldImg"/>
          </p:nvPr>
        </p:nvSpPr>
        <p:spPr>
          <a:prstGeom prst="rect">
            <a:avLst/>
          </a:prstGeom>
        </p:spPr>
        <p:txBody>
          <a:bodyPr/>
          <a:lstStyle/>
          <a:p>
            <a:pPr lvl="0"/>
            <a:endParaRPr/>
          </a:p>
        </p:txBody>
      </p:sp>
      <p:sp>
        <p:nvSpPr>
          <p:cNvPr id="208" name="Shape 208"/>
          <p:cNvSpPr>
            <a:spLocks noGrp="1"/>
          </p:cNvSpPr>
          <p:nvPr>
            <p:ph type="body" sz="quarter" idx="1"/>
          </p:nvPr>
        </p:nvSpPr>
        <p:spPr>
          <a:prstGeom prst="rect">
            <a:avLst/>
          </a:prstGeom>
        </p:spPr>
        <p:txBody>
          <a:bodyPr/>
          <a:lstStyle/>
          <a:p>
            <a:pPr lvl="0" defTabSz="914400">
              <a:lnSpc>
                <a:spcPct val="80000"/>
              </a:lnSpc>
              <a:defRPr sz="1800"/>
            </a:pPr>
            <a:r>
              <a:rPr sz="1000" b="1">
                <a:latin typeface="Trebuchet MS"/>
                <a:ea typeface="Trebuchet MS"/>
                <a:cs typeface="Trebuchet MS"/>
                <a:sym typeface="Trebuchet MS"/>
              </a:rPr>
              <a:t>Test-Driven Design / Test-First</a:t>
            </a:r>
            <a:endParaRPr sz="1000">
              <a:latin typeface="Trebuchet MS"/>
              <a:ea typeface="Trebuchet MS"/>
              <a:cs typeface="Trebuchet MS"/>
              <a:sym typeface="Trebuchet MS"/>
            </a:endParaRPr>
          </a:p>
          <a:p>
            <a:pPr lvl="0" defTabSz="914400">
              <a:lnSpc>
                <a:spcPct val="80000"/>
              </a:lnSpc>
              <a:defRPr sz="1800"/>
            </a:pPr>
            <a:r>
              <a:rPr sz="1000">
                <a:latin typeface="Arial"/>
                <a:ea typeface="Arial"/>
                <a:cs typeface="Arial"/>
                <a:sym typeface="Arial"/>
              </a:rPr>
              <a:t>“</a:t>
            </a:r>
            <a:r>
              <a:rPr sz="1000">
                <a:latin typeface="Trebuchet MS"/>
                <a:ea typeface="Trebuchet MS"/>
                <a:cs typeface="Trebuchet MS"/>
                <a:sym typeface="Trebuchet MS"/>
              </a:rPr>
              <a:t>Test-driven development (TDD) is a software development technique that uses short development iterations based on pre-written test cases that define desired improvements or new functions. Each iteration produces code necessary to pass that iteration's tests. Finally, the programmer or team refactors the code to accommodate changes. A key TDD concept is that preparing tests before coding facilitates rapid feedback changes. Note that test-driven development is a software design method, not merely a method of testing.</a:t>
            </a:r>
            <a:r>
              <a:rPr sz="1000">
                <a:latin typeface="Arial"/>
                <a:ea typeface="Arial"/>
                <a:cs typeface="Arial"/>
                <a:sym typeface="Arial"/>
              </a:rPr>
              <a:t>”</a:t>
            </a:r>
            <a:endParaRPr sz="1000">
              <a:latin typeface="Trebuchet MS"/>
              <a:ea typeface="Trebuchet MS"/>
              <a:cs typeface="Trebuchet MS"/>
              <a:sym typeface="Trebuchet MS"/>
            </a:endParaRPr>
          </a:p>
          <a:p>
            <a:pPr lvl="0" defTabSz="914400">
              <a:lnSpc>
                <a:spcPct val="80000"/>
              </a:lnSpc>
              <a:defRPr sz="1800"/>
            </a:pPr>
            <a:r>
              <a:rPr sz="1000">
                <a:solidFill>
                  <a:srgbClr val="009999"/>
                </a:solidFill>
                <a:uFill>
                  <a:solidFill>
                    <a:srgbClr val="009999"/>
                  </a:solidFill>
                </a:uFill>
                <a:latin typeface="Trebuchet MS"/>
                <a:ea typeface="Trebuchet MS"/>
                <a:cs typeface="Trebuchet MS"/>
                <a:sym typeface="Trebuchet MS"/>
                <a:hlinkClick r:id="rId3"/>
              </a:rPr>
              <a:t>http://en.wikipedia.org/wiki/Test-driven_development</a:t>
            </a:r>
            <a:endParaRPr sz="1000">
              <a:latin typeface="Trebuchet MS"/>
              <a:ea typeface="Trebuchet MS"/>
              <a:cs typeface="Trebuchet MS"/>
              <a:sym typeface="Trebuchet MS"/>
            </a:endParaRPr>
          </a:p>
          <a:p>
            <a:pPr lvl="0" defTabSz="914400">
              <a:lnSpc>
                <a:spcPct val="80000"/>
              </a:lnSpc>
              <a:defRPr sz="1800"/>
            </a:pPr>
            <a:r>
              <a:rPr sz="1000">
                <a:latin typeface="Trebuchet MS"/>
                <a:ea typeface="Trebuchet MS"/>
                <a:cs typeface="Trebuchet MS"/>
                <a:sym typeface="Trebuchet MS"/>
              </a:rPr>
              <a:t>First figure out how to determine if you</a:t>
            </a:r>
            <a:r>
              <a:rPr sz="1000">
                <a:latin typeface="Arial"/>
                <a:ea typeface="Arial"/>
                <a:cs typeface="Arial"/>
                <a:sym typeface="Arial"/>
              </a:rPr>
              <a:t>’</a:t>
            </a:r>
            <a:r>
              <a:rPr sz="1000">
                <a:latin typeface="Trebuchet MS"/>
                <a:ea typeface="Trebuchet MS"/>
                <a:cs typeface="Trebuchet MS"/>
                <a:sym typeface="Trebuchet MS"/>
              </a:rPr>
              <a:t>ve succeeded, then build it</a:t>
            </a:r>
          </a:p>
          <a:p>
            <a:pPr lvl="0" defTabSz="914400">
              <a:lnSpc>
                <a:spcPct val="80000"/>
              </a:lnSpc>
              <a:defRPr sz="1800"/>
            </a:pPr>
            <a:r>
              <a:rPr sz="1000">
                <a:latin typeface="Trebuchet MS"/>
                <a:ea typeface="Trebuchet MS"/>
                <a:cs typeface="Trebuchet MS"/>
                <a:sym typeface="Trebuchet MS"/>
              </a:rPr>
              <a:t>Concept: Waterfall version</a:t>
            </a:r>
          </a:p>
          <a:p>
            <a:pPr lvl="0" defTabSz="914400">
              <a:lnSpc>
                <a:spcPct val="80000"/>
              </a:lnSpc>
              <a:defRPr sz="1800"/>
            </a:pPr>
            <a:r>
              <a:rPr sz="1000">
                <a:latin typeface="Trebuchet MS"/>
                <a:ea typeface="Trebuchet MS"/>
                <a:cs typeface="Trebuchet MS"/>
                <a:sym typeface="Trebuchet MS"/>
              </a:rPr>
              <a:t>* Frames:</a:t>
            </a:r>
          </a:p>
          <a:p>
            <a:pPr lvl="1" indent="914400" defTabSz="914400">
              <a:lnSpc>
                <a:spcPct val="80000"/>
              </a:lnSpc>
              <a:defRPr sz="1800"/>
            </a:pPr>
            <a:r>
              <a:rPr sz="1000">
                <a:latin typeface="Trebuchet MS"/>
                <a:ea typeface="Trebuchet MS"/>
                <a:cs typeface="Trebuchet MS"/>
                <a:sym typeface="Trebuchet MS"/>
              </a:rPr>
              <a:t>Barefoot, primitive man with idea of shoes</a:t>
            </a:r>
          </a:p>
          <a:p>
            <a:pPr lvl="1" indent="914400" defTabSz="914400">
              <a:lnSpc>
                <a:spcPct val="80000"/>
              </a:lnSpc>
              <a:defRPr sz="1800"/>
            </a:pPr>
            <a:r>
              <a:rPr sz="1000">
                <a:latin typeface="Trebuchet MS"/>
                <a:ea typeface="Trebuchet MS"/>
                <a:cs typeface="Trebuchet MS"/>
                <a:sym typeface="Trebuchet MS"/>
              </a:rPr>
              <a:t>Man tells someone else what he</a:t>
            </a:r>
            <a:r>
              <a:rPr sz="1000">
                <a:latin typeface="Arial"/>
                <a:ea typeface="Arial"/>
                <a:cs typeface="Arial"/>
                <a:sym typeface="Arial"/>
              </a:rPr>
              <a:t>’</a:t>
            </a:r>
            <a:r>
              <a:rPr sz="1000">
                <a:latin typeface="Trebuchet MS"/>
                <a:ea typeface="Trebuchet MS"/>
                <a:cs typeface="Trebuchet MS"/>
                <a:sym typeface="Trebuchet MS"/>
              </a:rPr>
              <a:t>s thinking</a:t>
            </a:r>
          </a:p>
          <a:p>
            <a:pPr lvl="1" indent="914400" defTabSz="914400">
              <a:lnSpc>
                <a:spcPct val="80000"/>
              </a:lnSpc>
              <a:defRPr sz="1800"/>
            </a:pPr>
            <a:r>
              <a:rPr sz="1000">
                <a:latin typeface="Trebuchet MS"/>
                <a:ea typeface="Trebuchet MS"/>
                <a:cs typeface="Trebuchet MS"/>
                <a:sym typeface="Trebuchet MS"/>
              </a:rPr>
              <a:t>Other man constructing something in his cave</a:t>
            </a:r>
          </a:p>
          <a:p>
            <a:pPr lvl="1" indent="914400" defTabSz="914400">
              <a:lnSpc>
                <a:spcPct val="80000"/>
              </a:lnSpc>
              <a:defRPr sz="1800"/>
            </a:pPr>
            <a:r>
              <a:rPr sz="1000">
                <a:latin typeface="Trebuchet MS"/>
                <a:ea typeface="Trebuchet MS"/>
                <a:cs typeface="Trebuchet MS"/>
                <a:sym typeface="Trebuchet MS"/>
              </a:rPr>
              <a:t>Other man delivers something that is outrageous, and loosely like shoes</a:t>
            </a:r>
          </a:p>
          <a:p>
            <a:pPr lvl="1" indent="914400" defTabSz="914400">
              <a:lnSpc>
                <a:spcPct val="80000"/>
              </a:lnSpc>
              <a:defRPr sz="1800"/>
            </a:pPr>
            <a:r>
              <a:rPr sz="1000">
                <a:latin typeface="Trebuchet MS"/>
                <a:ea typeface="Trebuchet MS"/>
                <a:cs typeface="Trebuchet MS"/>
                <a:sym typeface="Trebuchet MS"/>
              </a:rPr>
              <a:t>Original man wearing (things), looking unhappy and confused</a:t>
            </a:r>
          </a:p>
          <a:p>
            <a:pPr lvl="0" defTabSz="914400">
              <a:lnSpc>
                <a:spcPct val="80000"/>
              </a:lnSpc>
              <a:defRPr sz="1800"/>
            </a:pPr>
            <a:r>
              <a:rPr sz="1000">
                <a:latin typeface="Trebuchet MS"/>
                <a:ea typeface="Trebuchet MS"/>
                <a:cs typeface="Trebuchet MS"/>
                <a:sym typeface="Trebuchet MS"/>
              </a:rPr>
              <a:t>Concept: making shoes – they must fit the foot</a:t>
            </a:r>
          </a:p>
          <a:p>
            <a:pPr lvl="0" defTabSz="914400">
              <a:lnSpc>
                <a:spcPct val="80000"/>
              </a:lnSpc>
              <a:defRPr sz="1800"/>
            </a:pPr>
            <a:r>
              <a:rPr sz="1000">
                <a:latin typeface="Trebuchet MS"/>
                <a:ea typeface="Trebuchet MS"/>
                <a:cs typeface="Trebuchet MS"/>
                <a:sym typeface="Trebuchet MS"/>
              </a:rPr>
              <a:t>* Frames:</a:t>
            </a:r>
          </a:p>
          <a:p>
            <a:pPr lvl="1" indent="914400" defTabSz="914400">
              <a:lnSpc>
                <a:spcPct val="80000"/>
              </a:lnSpc>
              <a:defRPr sz="1800"/>
            </a:pPr>
            <a:r>
              <a:rPr sz="1000">
                <a:latin typeface="Trebuchet MS"/>
                <a:ea typeface="Trebuchet MS"/>
                <a:cs typeface="Trebuchet MS"/>
                <a:sym typeface="Trebuchet MS"/>
              </a:rPr>
              <a:t>Frame: barefoot, primitive man with idea of shoes – walking over stones, through streams, kicking a (coconut),…</a:t>
            </a:r>
          </a:p>
          <a:p>
            <a:pPr lvl="1" indent="914400" defTabSz="914400">
              <a:lnSpc>
                <a:spcPct val="80000"/>
              </a:lnSpc>
              <a:defRPr sz="1800"/>
            </a:pPr>
            <a:r>
              <a:rPr sz="1000">
                <a:latin typeface="Trebuchet MS"/>
                <a:ea typeface="Trebuchet MS"/>
                <a:cs typeface="Trebuchet MS"/>
                <a:sym typeface="Trebuchet MS"/>
              </a:rPr>
              <a:t>Frame:</a:t>
            </a:r>
          </a:p>
          <a:p>
            <a:pPr lvl="2" indent="1371600" defTabSz="914400">
              <a:lnSpc>
                <a:spcPct val="80000"/>
              </a:lnSpc>
              <a:defRPr sz="1800"/>
            </a:pPr>
            <a:r>
              <a:rPr sz="1000">
                <a:latin typeface="Trebuchet MS"/>
                <a:ea typeface="Trebuchet MS"/>
                <a:cs typeface="Trebuchet MS"/>
                <a:sym typeface="Trebuchet MS"/>
              </a:rPr>
              <a:t>Text: TEST FAILS</a:t>
            </a:r>
          </a:p>
          <a:p>
            <a:pPr lvl="2" indent="1371600" defTabSz="914400">
              <a:lnSpc>
                <a:spcPct val="80000"/>
              </a:lnSpc>
              <a:defRPr sz="1800"/>
            </a:pPr>
            <a:r>
              <a:rPr sz="1000">
                <a:latin typeface="Trebuchet MS"/>
                <a:ea typeface="Trebuchet MS"/>
                <a:cs typeface="Trebuchet MS"/>
                <a:sym typeface="Trebuchet MS"/>
              </a:rPr>
              <a:t>Image: man stepping on rocks, painful</a:t>
            </a:r>
          </a:p>
          <a:p>
            <a:pPr lvl="1" indent="914400" defTabSz="914400">
              <a:lnSpc>
                <a:spcPct val="80000"/>
              </a:lnSpc>
              <a:defRPr sz="1800"/>
            </a:pPr>
            <a:r>
              <a:rPr sz="1000">
                <a:latin typeface="Trebuchet MS"/>
                <a:ea typeface="Trebuchet MS"/>
                <a:cs typeface="Trebuchet MS"/>
                <a:sym typeface="Trebuchet MS"/>
              </a:rPr>
              <a:t>Frame:</a:t>
            </a:r>
          </a:p>
          <a:p>
            <a:pPr lvl="2" indent="1371600" defTabSz="914400">
              <a:lnSpc>
                <a:spcPct val="80000"/>
              </a:lnSpc>
              <a:defRPr sz="1800"/>
            </a:pPr>
            <a:r>
              <a:rPr sz="1000">
                <a:latin typeface="Trebuchet MS"/>
                <a:ea typeface="Trebuchet MS"/>
                <a:cs typeface="Trebuchet MS"/>
                <a:sym typeface="Trebuchet MS"/>
              </a:rPr>
              <a:t>Text: DEVELOP</a:t>
            </a:r>
          </a:p>
          <a:p>
            <a:pPr lvl="2" indent="1371600" defTabSz="914400">
              <a:lnSpc>
                <a:spcPct val="80000"/>
              </a:lnSpc>
              <a:defRPr sz="1800"/>
            </a:pPr>
            <a:r>
              <a:rPr sz="1000">
                <a:latin typeface="Trebuchet MS"/>
                <a:ea typeface="Trebuchet MS"/>
                <a:cs typeface="Trebuchet MS"/>
                <a:sym typeface="Trebuchet MS"/>
              </a:rPr>
              <a:t>Image: man attaching cords/strips of leather to a piece of bark</a:t>
            </a:r>
          </a:p>
          <a:p>
            <a:pPr lvl="1" indent="914400" defTabSz="914400">
              <a:lnSpc>
                <a:spcPct val="80000"/>
              </a:lnSpc>
              <a:defRPr sz="1800"/>
            </a:pPr>
            <a:r>
              <a:rPr sz="1000">
                <a:latin typeface="Trebuchet MS"/>
                <a:ea typeface="Trebuchet MS"/>
                <a:cs typeface="Trebuchet MS"/>
                <a:sym typeface="Trebuchet MS"/>
              </a:rPr>
              <a:t>Frame:</a:t>
            </a:r>
          </a:p>
          <a:p>
            <a:pPr lvl="2" indent="1371600" defTabSz="914400">
              <a:lnSpc>
                <a:spcPct val="80000"/>
              </a:lnSpc>
              <a:defRPr sz="1800"/>
            </a:pPr>
            <a:r>
              <a:rPr sz="1000">
                <a:latin typeface="Trebuchet MS"/>
                <a:ea typeface="Trebuchet MS"/>
                <a:cs typeface="Trebuchet MS"/>
                <a:sym typeface="Trebuchet MS"/>
              </a:rPr>
              <a:t>Text: TEST PASS</a:t>
            </a:r>
          </a:p>
          <a:p>
            <a:pPr lvl="2" indent="1371600" defTabSz="914400">
              <a:lnSpc>
                <a:spcPct val="80000"/>
              </a:lnSpc>
              <a:defRPr sz="1800"/>
            </a:pPr>
            <a:r>
              <a:rPr sz="1000">
                <a:latin typeface="Trebuchet MS"/>
                <a:ea typeface="Trebuchet MS"/>
                <a:cs typeface="Trebuchet MS"/>
                <a:sym typeface="Trebuchet MS"/>
              </a:rPr>
              <a:t>Image: man with piece of bark strapped to foot, satisfied look</a:t>
            </a:r>
          </a:p>
          <a:p>
            <a:pPr lvl="1" indent="914400" defTabSz="914400">
              <a:lnSpc>
                <a:spcPct val="80000"/>
              </a:lnSpc>
              <a:defRPr sz="1800"/>
            </a:pPr>
            <a:r>
              <a:rPr sz="1000">
                <a:latin typeface="Trebuchet MS"/>
                <a:ea typeface="Trebuchet MS"/>
                <a:cs typeface="Trebuchet MS"/>
                <a:sym typeface="Trebuchet MS"/>
              </a:rPr>
              <a:t>Frame:</a:t>
            </a:r>
          </a:p>
          <a:p>
            <a:pPr lvl="2" indent="1371600" defTabSz="914400">
              <a:lnSpc>
                <a:spcPct val="80000"/>
              </a:lnSpc>
              <a:defRPr sz="1800"/>
            </a:pPr>
            <a:r>
              <a:rPr sz="1000">
                <a:latin typeface="Trebuchet MS"/>
                <a:ea typeface="Trebuchet MS"/>
                <a:cs typeface="Trebuchet MS"/>
                <a:sym typeface="Trebuchet MS"/>
              </a:rPr>
              <a:t>Text: REFACTOR</a:t>
            </a:r>
          </a:p>
          <a:p>
            <a:pPr lvl="2" indent="1371600" defTabSz="914400">
              <a:lnSpc>
                <a:spcPct val="80000"/>
              </a:lnSpc>
              <a:defRPr sz="1800"/>
            </a:pPr>
            <a:r>
              <a:rPr sz="1000">
                <a:latin typeface="Trebuchet MS"/>
                <a:ea typeface="Trebuchet MS"/>
                <a:cs typeface="Trebuchet MS"/>
                <a:sym typeface="Trebuchet MS"/>
              </a:rPr>
              <a:t>Image: man cuts bark to shape of foot</a:t>
            </a:r>
          </a:p>
          <a:p>
            <a:pPr lvl="1" indent="914400" defTabSz="914400">
              <a:lnSpc>
                <a:spcPct val="80000"/>
              </a:lnSpc>
              <a:defRPr sz="1800"/>
            </a:pPr>
            <a:r>
              <a:rPr sz="1000">
                <a:latin typeface="Trebuchet MS"/>
                <a:ea typeface="Trebuchet MS"/>
                <a:cs typeface="Trebuchet MS"/>
                <a:sym typeface="Trebuchet MS"/>
              </a:rPr>
              <a:t>Frame:</a:t>
            </a:r>
          </a:p>
          <a:p>
            <a:pPr lvl="2" indent="1371600" defTabSz="914400">
              <a:lnSpc>
                <a:spcPct val="80000"/>
              </a:lnSpc>
              <a:defRPr sz="1800"/>
            </a:pPr>
            <a:r>
              <a:rPr sz="1000">
                <a:latin typeface="Trebuchet MS"/>
                <a:ea typeface="Trebuchet MS"/>
                <a:cs typeface="Trebuchet MS"/>
                <a:sym typeface="Trebuchet MS"/>
              </a:rPr>
              <a:t>Text: TEST FAILS</a:t>
            </a:r>
          </a:p>
          <a:p>
            <a:pPr lvl="2" indent="1371600" defTabSz="914400">
              <a:lnSpc>
                <a:spcPct val="80000"/>
              </a:lnSpc>
              <a:defRPr sz="1800"/>
            </a:pPr>
            <a:r>
              <a:rPr sz="1000">
                <a:latin typeface="Trebuchet MS"/>
                <a:ea typeface="Trebuchet MS"/>
                <a:cs typeface="Trebuchet MS"/>
                <a:sym typeface="Trebuchet MS"/>
              </a:rPr>
              <a:t>Image: man walking under falling pebbles, pebbles hitting top of foot, man looking pained</a:t>
            </a:r>
          </a:p>
        </p:txBody>
      </p:sp>
    </p:spTree>
    <p:extLst>
      <p:ext uri="{BB962C8B-B14F-4D97-AF65-F5344CB8AC3E}">
        <p14:creationId xmlns:p14="http://schemas.microsoft.com/office/powerpoint/2010/main" val="30401858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 name="Shape 211"/>
          <p:cNvSpPr>
            <a:spLocks noGrp="1" noRot="1" noChangeAspect="1"/>
          </p:cNvSpPr>
          <p:nvPr>
            <p:ph type="sldImg"/>
          </p:nvPr>
        </p:nvSpPr>
        <p:spPr>
          <a:prstGeom prst="rect">
            <a:avLst/>
          </a:prstGeom>
        </p:spPr>
        <p:txBody>
          <a:bodyPr/>
          <a:lstStyle/>
          <a:p>
            <a:pPr lvl="0"/>
            <a:endParaRPr/>
          </a:p>
        </p:txBody>
      </p:sp>
      <p:sp>
        <p:nvSpPr>
          <p:cNvPr id="212" name="Shape 212"/>
          <p:cNvSpPr>
            <a:spLocks noGrp="1"/>
          </p:cNvSpPr>
          <p:nvPr>
            <p:ph type="body" sz="quarter" idx="1"/>
          </p:nvPr>
        </p:nvSpPr>
        <p:spPr>
          <a:prstGeom prst="rect">
            <a:avLst/>
          </a:prstGeom>
        </p:spPr>
        <p:txBody>
          <a:bodyPr/>
          <a:lstStyle/>
          <a:p>
            <a:pPr lvl="0" defTabSz="914400">
              <a:lnSpc>
                <a:spcPct val="80000"/>
              </a:lnSpc>
              <a:defRPr sz="1800"/>
            </a:pPr>
            <a:r>
              <a:rPr sz="1000" b="1">
                <a:latin typeface="Trebuchet MS"/>
                <a:ea typeface="Trebuchet MS"/>
                <a:cs typeface="Trebuchet MS"/>
                <a:sym typeface="Trebuchet MS"/>
              </a:rPr>
              <a:t>Test-Driven Design / Test-First</a:t>
            </a:r>
            <a:endParaRPr sz="1000">
              <a:latin typeface="Trebuchet MS"/>
              <a:ea typeface="Trebuchet MS"/>
              <a:cs typeface="Trebuchet MS"/>
              <a:sym typeface="Trebuchet MS"/>
            </a:endParaRPr>
          </a:p>
          <a:p>
            <a:pPr lvl="0" defTabSz="914400">
              <a:lnSpc>
                <a:spcPct val="80000"/>
              </a:lnSpc>
              <a:defRPr sz="1800"/>
            </a:pPr>
            <a:r>
              <a:rPr sz="1000">
                <a:latin typeface="Arial"/>
                <a:ea typeface="Arial"/>
                <a:cs typeface="Arial"/>
                <a:sym typeface="Arial"/>
              </a:rPr>
              <a:t>“</a:t>
            </a:r>
            <a:r>
              <a:rPr sz="1000">
                <a:latin typeface="Trebuchet MS"/>
                <a:ea typeface="Trebuchet MS"/>
                <a:cs typeface="Trebuchet MS"/>
                <a:sym typeface="Trebuchet MS"/>
              </a:rPr>
              <a:t>Test-driven development (TDD) is a software development technique that uses short development iterations based on pre-written test cases that define desired improvements or new functions. Each iteration produces code necessary to pass that iteration's tests. Finally, the programmer or team refactors the code to accommodate changes. A key TDD concept is that preparing tests before coding facilitates rapid feedback changes. Note that test-driven development is a software design method, not merely a method of testing.</a:t>
            </a:r>
            <a:r>
              <a:rPr sz="1000">
                <a:latin typeface="Arial"/>
                <a:ea typeface="Arial"/>
                <a:cs typeface="Arial"/>
                <a:sym typeface="Arial"/>
              </a:rPr>
              <a:t>”</a:t>
            </a:r>
            <a:endParaRPr sz="1000">
              <a:latin typeface="Trebuchet MS"/>
              <a:ea typeface="Trebuchet MS"/>
              <a:cs typeface="Trebuchet MS"/>
              <a:sym typeface="Trebuchet MS"/>
            </a:endParaRPr>
          </a:p>
          <a:p>
            <a:pPr lvl="0" defTabSz="914400">
              <a:lnSpc>
                <a:spcPct val="80000"/>
              </a:lnSpc>
              <a:defRPr sz="1800"/>
            </a:pPr>
            <a:r>
              <a:rPr sz="1000">
                <a:solidFill>
                  <a:srgbClr val="009999"/>
                </a:solidFill>
                <a:uFill>
                  <a:solidFill>
                    <a:srgbClr val="009999"/>
                  </a:solidFill>
                </a:uFill>
                <a:latin typeface="Trebuchet MS"/>
                <a:ea typeface="Trebuchet MS"/>
                <a:cs typeface="Trebuchet MS"/>
                <a:sym typeface="Trebuchet MS"/>
                <a:hlinkClick r:id="rId3"/>
              </a:rPr>
              <a:t>http://en.wikipedia.org/wiki/Test-driven_development</a:t>
            </a:r>
            <a:endParaRPr sz="1000">
              <a:latin typeface="Trebuchet MS"/>
              <a:ea typeface="Trebuchet MS"/>
              <a:cs typeface="Trebuchet MS"/>
              <a:sym typeface="Trebuchet MS"/>
            </a:endParaRPr>
          </a:p>
          <a:p>
            <a:pPr lvl="0" defTabSz="914400">
              <a:lnSpc>
                <a:spcPct val="80000"/>
              </a:lnSpc>
              <a:defRPr sz="1800"/>
            </a:pPr>
            <a:r>
              <a:rPr sz="1000">
                <a:latin typeface="Trebuchet MS"/>
                <a:ea typeface="Trebuchet MS"/>
                <a:cs typeface="Trebuchet MS"/>
                <a:sym typeface="Trebuchet MS"/>
              </a:rPr>
              <a:t>First figure out how to determine if you</a:t>
            </a:r>
            <a:r>
              <a:rPr sz="1000">
                <a:latin typeface="Arial"/>
                <a:ea typeface="Arial"/>
                <a:cs typeface="Arial"/>
                <a:sym typeface="Arial"/>
              </a:rPr>
              <a:t>’</a:t>
            </a:r>
            <a:r>
              <a:rPr sz="1000">
                <a:latin typeface="Trebuchet MS"/>
                <a:ea typeface="Trebuchet MS"/>
                <a:cs typeface="Trebuchet MS"/>
                <a:sym typeface="Trebuchet MS"/>
              </a:rPr>
              <a:t>ve succeeded, then build it</a:t>
            </a:r>
          </a:p>
          <a:p>
            <a:pPr lvl="0" defTabSz="914400">
              <a:lnSpc>
                <a:spcPct val="80000"/>
              </a:lnSpc>
              <a:defRPr sz="1800"/>
            </a:pPr>
            <a:r>
              <a:rPr sz="1000">
                <a:latin typeface="Trebuchet MS"/>
                <a:ea typeface="Trebuchet MS"/>
                <a:cs typeface="Trebuchet MS"/>
                <a:sym typeface="Trebuchet MS"/>
              </a:rPr>
              <a:t>Concept: Waterfall version</a:t>
            </a:r>
          </a:p>
          <a:p>
            <a:pPr lvl="0" defTabSz="914400">
              <a:lnSpc>
                <a:spcPct val="80000"/>
              </a:lnSpc>
              <a:defRPr sz="1800"/>
            </a:pPr>
            <a:r>
              <a:rPr sz="1000">
                <a:latin typeface="Trebuchet MS"/>
                <a:ea typeface="Trebuchet MS"/>
                <a:cs typeface="Trebuchet MS"/>
                <a:sym typeface="Trebuchet MS"/>
              </a:rPr>
              <a:t>* Frames:</a:t>
            </a:r>
          </a:p>
          <a:p>
            <a:pPr lvl="1" indent="914400" defTabSz="914400">
              <a:lnSpc>
                <a:spcPct val="80000"/>
              </a:lnSpc>
              <a:defRPr sz="1800"/>
            </a:pPr>
            <a:r>
              <a:rPr sz="1000">
                <a:latin typeface="Trebuchet MS"/>
                <a:ea typeface="Trebuchet MS"/>
                <a:cs typeface="Trebuchet MS"/>
                <a:sym typeface="Trebuchet MS"/>
              </a:rPr>
              <a:t>Barefoot, primitive man with idea of shoes</a:t>
            </a:r>
          </a:p>
          <a:p>
            <a:pPr lvl="1" indent="914400" defTabSz="914400">
              <a:lnSpc>
                <a:spcPct val="80000"/>
              </a:lnSpc>
              <a:defRPr sz="1800"/>
            </a:pPr>
            <a:r>
              <a:rPr sz="1000">
                <a:latin typeface="Trebuchet MS"/>
                <a:ea typeface="Trebuchet MS"/>
                <a:cs typeface="Trebuchet MS"/>
                <a:sym typeface="Trebuchet MS"/>
              </a:rPr>
              <a:t>Man tells someone else what he</a:t>
            </a:r>
            <a:r>
              <a:rPr sz="1000">
                <a:latin typeface="Arial"/>
                <a:ea typeface="Arial"/>
                <a:cs typeface="Arial"/>
                <a:sym typeface="Arial"/>
              </a:rPr>
              <a:t>’</a:t>
            </a:r>
            <a:r>
              <a:rPr sz="1000">
                <a:latin typeface="Trebuchet MS"/>
                <a:ea typeface="Trebuchet MS"/>
                <a:cs typeface="Trebuchet MS"/>
                <a:sym typeface="Trebuchet MS"/>
              </a:rPr>
              <a:t>s thinking</a:t>
            </a:r>
          </a:p>
          <a:p>
            <a:pPr lvl="1" indent="914400" defTabSz="914400">
              <a:lnSpc>
                <a:spcPct val="80000"/>
              </a:lnSpc>
              <a:defRPr sz="1800"/>
            </a:pPr>
            <a:r>
              <a:rPr sz="1000">
                <a:latin typeface="Trebuchet MS"/>
                <a:ea typeface="Trebuchet MS"/>
                <a:cs typeface="Trebuchet MS"/>
                <a:sym typeface="Trebuchet MS"/>
              </a:rPr>
              <a:t>Other man constructing something in his cave</a:t>
            </a:r>
          </a:p>
          <a:p>
            <a:pPr lvl="1" indent="914400" defTabSz="914400">
              <a:lnSpc>
                <a:spcPct val="80000"/>
              </a:lnSpc>
              <a:defRPr sz="1800"/>
            </a:pPr>
            <a:r>
              <a:rPr sz="1000">
                <a:latin typeface="Trebuchet MS"/>
                <a:ea typeface="Trebuchet MS"/>
                <a:cs typeface="Trebuchet MS"/>
                <a:sym typeface="Trebuchet MS"/>
              </a:rPr>
              <a:t>Other man delivers something that is outrageous, and loosely like shoes</a:t>
            </a:r>
          </a:p>
          <a:p>
            <a:pPr lvl="1" indent="914400" defTabSz="914400">
              <a:lnSpc>
                <a:spcPct val="80000"/>
              </a:lnSpc>
              <a:defRPr sz="1800"/>
            </a:pPr>
            <a:r>
              <a:rPr sz="1000">
                <a:latin typeface="Trebuchet MS"/>
                <a:ea typeface="Trebuchet MS"/>
                <a:cs typeface="Trebuchet MS"/>
                <a:sym typeface="Trebuchet MS"/>
              </a:rPr>
              <a:t>Original man wearing (things), looking unhappy and confused</a:t>
            </a:r>
          </a:p>
          <a:p>
            <a:pPr lvl="0" defTabSz="914400">
              <a:lnSpc>
                <a:spcPct val="80000"/>
              </a:lnSpc>
              <a:defRPr sz="1800"/>
            </a:pPr>
            <a:r>
              <a:rPr sz="1000">
                <a:latin typeface="Trebuchet MS"/>
                <a:ea typeface="Trebuchet MS"/>
                <a:cs typeface="Trebuchet MS"/>
                <a:sym typeface="Trebuchet MS"/>
              </a:rPr>
              <a:t>Concept: making shoes – they must fit the foot</a:t>
            </a:r>
          </a:p>
          <a:p>
            <a:pPr lvl="0" defTabSz="914400">
              <a:lnSpc>
                <a:spcPct val="80000"/>
              </a:lnSpc>
              <a:defRPr sz="1800"/>
            </a:pPr>
            <a:r>
              <a:rPr sz="1000">
                <a:latin typeface="Trebuchet MS"/>
                <a:ea typeface="Trebuchet MS"/>
                <a:cs typeface="Trebuchet MS"/>
                <a:sym typeface="Trebuchet MS"/>
              </a:rPr>
              <a:t>* Frames:</a:t>
            </a:r>
          </a:p>
          <a:p>
            <a:pPr lvl="1" indent="914400" defTabSz="914400">
              <a:lnSpc>
                <a:spcPct val="80000"/>
              </a:lnSpc>
              <a:defRPr sz="1800"/>
            </a:pPr>
            <a:r>
              <a:rPr sz="1000">
                <a:latin typeface="Trebuchet MS"/>
                <a:ea typeface="Trebuchet MS"/>
                <a:cs typeface="Trebuchet MS"/>
                <a:sym typeface="Trebuchet MS"/>
              </a:rPr>
              <a:t>Frame: barefoot, primitive man with idea of shoes – walking over stones, through streams, kicking a (coconut),…</a:t>
            </a:r>
          </a:p>
          <a:p>
            <a:pPr lvl="1" indent="914400" defTabSz="914400">
              <a:lnSpc>
                <a:spcPct val="80000"/>
              </a:lnSpc>
              <a:defRPr sz="1800"/>
            </a:pPr>
            <a:r>
              <a:rPr sz="1000">
                <a:latin typeface="Trebuchet MS"/>
                <a:ea typeface="Trebuchet MS"/>
                <a:cs typeface="Trebuchet MS"/>
                <a:sym typeface="Trebuchet MS"/>
              </a:rPr>
              <a:t>Frame:</a:t>
            </a:r>
          </a:p>
          <a:p>
            <a:pPr lvl="2" indent="1371600" defTabSz="914400">
              <a:lnSpc>
                <a:spcPct val="80000"/>
              </a:lnSpc>
              <a:defRPr sz="1800"/>
            </a:pPr>
            <a:r>
              <a:rPr sz="1000">
                <a:latin typeface="Trebuchet MS"/>
                <a:ea typeface="Trebuchet MS"/>
                <a:cs typeface="Trebuchet MS"/>
                <a:sym typeface="Trebuchet MS"/>
              </a:rPr>
              <a:t>Text: TEST FAILS</a:t>
            </a:r>
          </a:p>
          <a:p>
            <a:pPr lvl="2" indent="1371600" defTabSz="914400">
              <a:lnSpc>
                <a:spcPct val="80000"/>
              </a:lnSpc>
              <a:defRPr sz="1800"/>
            </a:pPr>
            <a:r>
              <a:rPr sz="1000">
                <a:latin typeface="Trebuchet MS"/>
                <a:ea typeface="Trebuchet MS"/>
                <a:cs typeface="Trebuchet MS"/>
                <a:sym typeface="Trebuchet MS"/>
              </a:rPr>
              <a:t>Image: man stepping on rocks, painful</a:t>
            </a:r>
          </a:p>
          <a:p>
            <a:pPr lvl="1" indent="914400" defTabSz="914400">
              <a:lnSpc>
                <a:spcPct val="80000"/>
              </a:lnSpc>
              <a:defRPr sz="1800"/>
            </a:pPr>
            <a:r>
              <a:rPr sz="1000">
                <a:latin typeface="Trebuchet MS"/>
                <a:ea typeface="Trebuchet MS"/>
                <a:cs typeface="Trebuchet MS"/>
                <a:sym typeface="Trebuchet MS"/>
              </a:rPr>
              <a:t>Frame:</a:t>
            </a:r>
          </a:p>
          <a:p>
            <a:pPr lvl="2" indent="1371600" defTabSz="914400">
              <a:lnSpc>
                <a:spcPct val="80000"/>
              </a:lnSpc>
              <a:defRPr sz="1800"/>
            </a:pPr>
            <a:r>
              <a:rPr sz="1000">
                <a:latin typeface="Trebuchet MS"/>
                <a:ea typeface="Trebuchet MS"/>
                <a:cs typeface="Trebuchet MS"/>
                <a:sym typeface="Trebuchet MS"/>
              </a:rPr>
              <a:t>Text: DEVELOP</a:t>
            </a:r>
          </a:p>
          <a:p>
            <a:pPr lvl="2" indent="1371600" defTabSz="914400">
              <a:lnSpc>
                <a:spcPct val="80000"/>
              </a:lnSpc>
              <a:defRPr sz="1800"/>
            </a:pPr>
            <a:r>
              <a:rPr sz="1000">
                <a:latin typeface="Trebuchet MS"/>
                <a:ea typeface="Trebuchet MS"/>
                <a:cs typeface="Trebuchet MS"/>
                <a:sym typeface="Trebuchet MS"/>
              </a:rPr>
              <a:t>Image: man attaching cords/strips of leather to a piece of bark</a:t>
            </a:r>
          </a:p>
          <a:p>
            <a:pPr lvl="1" indent="914400" defTabSz="914400">
              <a:lnSpc>
                <a:spcPct val="80000"/>
              </a:lnSpc>
              <a:defRPr sz="1800"/>
            </a:pPr>
            <a:r>
              <a:rPr sz="1000">
                <a:latin typeface="Trebuchet MS"/>
                <a:ea typeface="Trebuchet MS"/>
                <a:cs typeface="Trebuchet MS"/>
                <a:sym typeface="Trebuchet MS"/>
              </a:rPr>
              <a:t>Frame:</a:t>
            </a:r>
          </a:p>
          <a:p>
            <a:pPr lvl="2" indent="1371600" defTabSz="914400">
              <a:lnSpc>
                <a:spcPct val="80000"/>
              </a:lnSpc>
              <a:defRPr sz="1800"/>
            </a:pPr>
            <a:r>
              <a:rPr sz="1000">
                <a:latin typeface="Trebuchet MS"/>
                <a:ea typeface="Trebuchet MS"/>
                <a:cs typeface="Trebuchet MS"/>
                <a:sym typeface="Trebuchet MS"/>
              </a:rPr>
              <a:t>Text: TEST PASS</a:t>
            </a:r>
          </a:p>
          <a:p>
            <a:pPr lvl="2" indent="1371600" defTabSz="914400">
              <a:lnSpc>
                <a:spcPct val="80000"/>
              </a:lnSpc>
              <a:defRPr sz="1800"/>
            </a:pPr>
            <a:r>
              <a:rPr sz="1000">
                <a:latin typeface="Trebuchet MS"/>
                <a:ea typeface="Trebuchet MS"/>
                <a:cs typeface="Trebuchet MS"/>
                <a:sym typeface="Trebuchet MS"/>
              </a:rPr>
              <a:t>Image: man with piece of bark strapped to foot, satisfied look</a:t>
            </a:r>
          </a:p>
          <a:p>
            <a:pPr lvl="1" indent="914400" defTabSz="914400">
              <a:lnSpc>
                <a:spcPct val="80000"/>
              </a:lnSpc>
              <a:defRPr sz="1800"/>
            </a:pPr>
            <a:r>
              <a:rPr sz="1000">
                <a:latin typeface="Trebuchet MS"/>
                <a:ea typeface="Trebuchet MS"/>
                <a:cs typeface="Trebuchet MS"/>
                <a:sym typeface="Trebuchet MS"/>
              </a:rPr>
              <a:t>Frame:</a:t>
            </a:r>
          </a:p>
          <a:p>
            <a:pPr lvl="2" indent="1371600" defTabSz="914400">
              <a:lnSpc>
                <a:spcPct val="80000"/>
              </a:lnSpc>
              <a:defRPr sz="1800"/>
            </a:pPr>
            <a:r>
              <a:rPr sz="1000">
                <a:latin typeface="Trebuchet MS"/>
                <a:ea typeface="Trebuchet MS"/>
                <a:cs typeface="Trebuchet MS"/>
                <a:sym typeface="Trebuchet MS"/>
              </a:rPr>
              <a:t>Text: REFACTOR</a:t>
            </a:r>
          </a:p>
          <a:p>
            <a:pPr lvl="2" indent="1371600" defTabSz="914400">
              <a:lnSpc>
                <a:spcPct val="80000"/>
              </a:lnSpc>
              <a:defRPr sz="1800"/>
            </a:pPr>
            <a:r>
              <a:rPr sz="1000">
                <a:latin typeface="Trebuchet MS"/>
                <a:ea typeface="Trebuchet MS"/>
                <a:cs typeface="Trebuchet MS"/>
                <a:sym typeface="Trebuchet MS"/>
              </a:rPr>
              <a:t>Image: man cuts bark to shape of foot</a:t>
            </a:r>
          </a:p>
          <a:p>
            <a:pPr lvl="1" indent="914400" defTabSz="914400">
              <a:lnSpc>
                <a:spcPct val="80000"/>
              </a:lnSpc>
              <a:defRPr sz="1800"/>
            </a:pPr>
            <a:r>
              <a:rPr sz="1000">
                <a:latin typeface="Trebuchet MS"/>
                <a:ea typeface="Trebuchet MS"/>
                <a:cs typeface="Trebuchet MS"/>
                <a:sym typeface="Trebuchet MS"/>
              </a:rPr>
              <a:t>Frame:</a:t>
            </a:r>
          </a:p>
          <a:p>
            <a:pPr lvl="2" indent="1371600" defTabSz="914400">
              <a:lnSpc>
                <a:spcPct val="80000"/>
              </a:lnSpc>
              <a:defRPr sz="1800"/>
            </a:pPr>
            <a:r>
              <a:rPr sz="1000">
                <a:latin typeface="Trebuchet MS"/>
                <a:ea typeface="Trebuchet MS"/>
                <a:cs typeface="Trebuchet MS"/>
                <a:sym typeface="Trebuchet MS"/>
              </a:rPr>
              <a:t>Text: TEST FAILS</a:t>
            </a:r>
          </a:p>
          <a:p>
            <a:pPr lvl="2" indent="1371600" defTabSz="914400">
              <a:lnSpc>
                <a:spcPct val="80000"/>
              </a:lnSpc>
              <a:defRPr sz="1800"/>
            </a:pPr>
            <a:r>
              <a:rPr sz="1000">
                <a:latin typeface="Trebuchet MS"/>
                <a:ea typeface="Trebuchet MS"/>
                <a:cs typeface="Trebuchet MS"/>
                <a:sym typeface="Trebuchet MS"/>
              </a:rPr>
              <a:t>Image: man walking under falling pebbles, pebbles hitting top of foot, man looking pained</a:t>
            </a:r>
          </a:p>
        </p:txBody>
      </p:sp>
    </p:spTree>
    <p:extLst>
      <p:ext uri="{BB962C8B-B14F-4D97-AF65-F5344CB8AC3E}">
        <p14:creationId xmlns:p14="http://schemas.microsoft.com/office/powerpoint/2010/main" val="37863702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 name="Shape 215"/>
          <p:cNvSpPr>
            <a:spLocks noGrp="1" noRot="1" noChangeAspect="1"/>
          </p:cNvSpPr>
          <p:nvPr>
            <p:ph type="sldImg"/>
          </p:nvPr>
        </p:nvSpPr>
        <p:spPr>
          <a:prstGeom prst="rect">
            <a:avLst/>
          </a:prstGeom>
        </p:spPr>
        <p:txBody>
          <a:bodyPr/>
          <a:lstStyle/>
          <a:p>
            <a:pPr lvl="0"/>
            <a:endParaRPr/>
          </a:p>
        </p:txBody>
      </p:sp>
      <p:sp>
        <p:nvSpPr>
          <p:cNvPr id="216" name="Shape 216"/>
          <p:cNvSpPr>
            <a:spLocks noGrp="1"/>
          </p:cNvSpPr>
          <p:nvPr>
            <p:ph type="body" sz="quarter" idx="1"/>
          </p:nvPr>
        </p:nvSpPr>
        <p:spPr>
          <a:prstGeom prst="rect">
            <a:avLst/>
          </a:prstGeom>
        </p:spPr>
        <p:txBody>
          <a:bodyPr/>
          <a:lstStyle/>
          <a:p>
            <a:pPr lvl="0" defTabSz="914400">
              <a:lnSpc>
                <a:spcPct val="80000"/>
              </a:lnSpc>
              <a:defRPr sz="1800"/>
            </a:pPr>
            <a:r>
              <a:rPr sz="1000" b="1">
                <a:latin typeface="Trebuchet MS"/>
                <a:ea typeface="Trebuchet MS"/>
                <a:cs typeface="Trebuchet MS"/>
                <a:sym typeface="Trebuchet MS"/>
              </a:rPr>
              <a:t>Test-Driven Design / Test-First</a:t>
            </a:r>
            <a:endParaRPr sz="1000">
              <a:latin typeface="Trebuchet MS"/>
              <a:ea typeface="Trebuchet MS"/>
              <a:cs typeface="Trebuchet MS"/>
              <a:sym typeface="Trebuchet MS"/>
            </a:endParaRPr>
          </a:p>
          <a:p>
            <a:pPr lvl="0" defTabSz="914400">
              <a:lnSpc>
                <a:spcPct val="80000"/>
              </a:lnSpc>
              <a:defRPr sz="1800"/>
            </a:pPr>
            <a:r>
              <a:rPr sz="1000">
                <a:latin typeface="Arial"/>
                <a:ea typeface="Arial"/>
                <a:cs typeface="Arial"/>
                <a:sym typeface="Arial"/>
              </a:rPr>
              <a:t>“</a:t>
            </a:r>
            <a:r>
              <a:rPr sz="1000">
                <a:latin typeface="Trebuchet MS"/>
                <a:ea typeface="Trebuchet MS"/>
                <a:cs typeface="Trebuchet MS"/>
                <a:sym typeface="Trebuchet MS"/>
              </a:rPr>
              <a:t>Test-driven development (TDD) is a software development technique that uses short development iterations based on pre-written test cases that define desired improvements or new functions. Each iteration produces code necessary to pass that iteration's tests. Finally, the programmer or team refactors the code to accommodate changes. A key TDD concept is that preparing tests before coding facilitates rapid feedback changes. Note that test-driven development is a software design method, not merely a method of testing.</a:t>
            </a:r>
            <a:r>
              <a:rPr sz="1000">
                <a:latin typeface="Arial"/>
                <a:ea typeface="Arial"/>
                <a:cs typeface="Arial"/>
                <a:sym typeface="Arial"/>
              </a:rPr>
              <a:t>”</a:t>
            </a:r>
            <a:endParaRPr sz="1000">
              <a:latin typeface="Trebuchet MS"/>
              <a:ea typeface="Trebuchet MS"/>
              <a:cs typeface="Trebuchet MS"/>
              <a:sym typeface="Trebuchet MS"/>
            </a:endParaRPr>
          </a:p>
          <a:p>
            <a:pPr lvl="0" defTabSz="914400">
              <a:lnSpc>
                <a:spcPct val="80000"/>
              </a:lnSpc>
              <a:defRPr sz="1800"/>
            </a:pPr>
            <a:r>
              <a:rPr sz="1000">
                <a:solidFill>
                  <a:srgbClr val="009999"/>
                </a:solidFill>
                <a:uFill>
                  <a:solidFill>
                    <a:srgbClr val="009999"/>
                  </a:solidFill>
                </a:uFill>
                <a:latin typeface="Trebuchet MS"/>
                <a:ea typeface="Trebuchet MS"/>
                <a:cs typeface="Trebuchet MS"/>
                <a:sym typeface="Trebuchet MS"/>
                <a:hlinkClick r:id="rId3"/>
              </a:rPr>
              <a:t>http://en.wikipedia.org/wiki/Test-driven_development</a:t>
            </a:r>
            <a:endParaRPr sz="1000">
              <a:latin typeface="Trebuchet MS"/>
              <a:ea typeface="Trebuchet MS"/>
              <a:cs typeface="Trebuchet MS"/>
              <a:sym typeface="Trebuchet MS"/>
            </a:endParaRPr>
          </a:p>
          <a:p>
            <a:pPr lvl="0" defTabSz="914400">
              <a:lnSpc>
                <a:spcPct val="80000"/>
              </a:lnSpc>
              <a:defRPr sz="1800"/>
            </a:pPr>
            <a:r>
              <a:rPr sz="1000">
                <a:latin typeface="Trebuchet MS"/>
                <a:ea typeface="Trebuchet MS"/>
                <a:cs typeface="Trebuchet MS"/>
                <a:sym typeface="Trebuchet MS"/>
              </a:rPr>
              <a:t>First figure out how to determine if you</a:t>
            </a:r>
            <a:r>
              <a:rPr sz="1000">
                <a:latin typeface="Arial"/>
                <a:ea typeface="Arial"/>
                <a:cs typeface="Arial"/>
                <a:sym typeface="Arial"/>
              </a:rPr>
              <a:t>’</a:t>
            </a:r>
            <a:r>
              <a:rPr sz="1000">
                <a:latin typeface="Trebuchet MS"/>
                <a:ea typeface="Trebuchet MS"/>
                <a:cs typeface="Trebuchet MS"/>
                <a:sym typeface="Trebuchet MS"/>
              </a:rPr>
              <a:t>ve succeeded, then build it</a:t>
            </a:r>
          </a:p>
          <a:p>
            <a:pPr lvl="0" defTabSz="914400">
              <a:lnSpc>
                <a:spcPct val="80000"/>
              </a:lnSpc>
              <a:defRPr sz="1800"/>
            </a:pPr>
            <a:r>
              <a:rPr sz="1000">
                <a:latin typeface="Trebuchet MS"/>
                <a:ea typeface="Trebuchet MS"/>
                <a:cs typeface="Trebuchet MS"/>
                <a:sym typeface="Trebuchet MS"/>
              </a:rPr>
              <a:t>Concept: Waterfall version</a:t>
            </a:r>
          </a:p>
          <a:p>
            <a:pPr lvl="0" defTabSz="914400">
              <a:lnSpc>
                <a:spcPct val="80000"/>
              </a:lnSpc>
              <a:defRPr sz="1800"/>
            </a:pPr>
            <a:r>
              <a:rPr sz="1000">
                <a:latin typeface="Trebuchet MS"/>
                <a:ea typeface="Trebuchet MS"/>
                <a:cs typeface="Trebuchet MS"/>
                <a:sym typeface="Trebuchet MS"/>
              </a:rPr>
              <a:t>* Frames:</a:t>
            </a:r>
          </a:p>
          <a:p>
            <a:pPr lvl="1" indent="914400" defTabSz="914400">
              <a:lnSpc>
                <a:spcPct val="80000"/>
              </a:lnSpc>
              <a:defRPr sz="1800"/>
            </a:pPr>
            <a:r>
              <a:rPr sz="1000">
                <a:latin typeface="Trebuchet MS"/>
                <a:ea typeface="Trebuchet MS"/>
                <a:cs typeface="Trebuchet MS"/>
                <a:sym typeface="Trebuchet MS"/>
              </a:rPr>
              <a:t>Barefoot, primitive man with idea of shoes</a:t>
            </a:r>
          </a:p>
          <a:p>
            <a:pPr lvl="1" indent="914400" defTabSz="914400">
              <a:lnSpc>
                <a:spcPct val="80000"/>
              </a:lnSpc>
              <a:defRPr sz="1800"/>
            </a:pPr>
            <a:r>
              <a:rPr sz="1000">
                <a:latin typeface="Trebuchet MS"/>
                <a:ea typeface="Trebuchet MS"/>
                <a:cs typeface="Trebuchet MS"/>
                <a:sym typeface="Trebuchet MS"/>
              </a:rPr>
              <a:t>Man tells someone else what he</a:t>
            </a:r>
            <a:r>
              <a:rPr sz="1000">
                <a:latin typeface="Arial"/>
                <a:ea typeface="Arial"/>
                <a:cs typeface="Arial"/>
                <a:sym typeface="Arial"/>
              </a:rPr>
              <a:t>’</a:t>
            </a:r>
            <a:r>
              <a:rPr sz="1000">
                <a:latin typeface="Trebuchet MS"/>
                <a:ea typeface="Trebuchet MS"/>
                <a:cs typeface="Trebuchet MS"/>
                <a:sym typeface="Trebuchet MS"/>
              </a:rPr>
              <a:t>s thinking</a:t>
            </a:r>
          </a:p>
          <a:p>
            <a:pPr lvl="1" indent="914400" defTabSz="914400">
              <a:lnSpc>
                <a:spcPct val="80000"/>
              </a:lnSpc>
              <a:defRPr sz="1800"/>
            </a:pPr>
            <a:r>
              <a:rPr sz="1000">
                <a:latin typeface="Trebuchet MS"/>
                <a:ea typeface="Trebuchet MS"/>
                <a:cs typeface="Trebuchet MS"/>
                <a:sym typeface="Trebuchet MS"/>
              </a:rPr>
              <a:t>Other man constructing something in his cave</a:t>
            </a:r>
          </a:p>
          <a:p>
            <a:pPr lvl="1" indent="914400" defTabSz="914400">
              <a:lnSpc>
                <a:spcPct val="80000"/>
              </a:lnSpc>
              <a:defRPr sz="1800"/>
            </a:pPr>
            <a:r>
              <a:rPr sz="1000">
                <a:latin typeface="Trebuchet MS"/>
                <a:ea typeface="Trebuchet MS"/>
                <a:cs typeface="Trebuchet MS"/>
                <a:sym typeface="Trebuchet MS"/>
              </a:rPr>
              <a:t>Other man delivers something that is outrageous, and loosely like shoes</a:t>
            </a:r>
          </a:p>
          <a:p>
            <a:pPr lvl="1" indent="914400" defTabSz="914400">
              <a:lnSpc>
                <a:spcPct val="80000"/>
              </a:lnSpc>
              <a:defRPr sz="1800"/>
            </a:pPr>
            <a:r>
              <a:rPr sz="1000">
                <a:latin typeface="Trebuchet MS"/>
                <a:ea typeface="Trebuchet MS"/>
                <a:cs typeface="Trebuchet MS"/>
                <a:sym typeface="Trebuchet MS"/>
              </a:rPr>
              <a:t>Original man wearing (things), looking unhappy and confused</a:t>
            </a:r>
          </a:p>
          <a:p>
            <a:pPr lvl="0" defTabSz="914400">
              <a:lnSpc>
                <a:spcPct val="80000"/>
              </a:lnSpc>
              <a:defRPr sz="1800"/>
            </a:pPr>
            <a:r>
              <a:rPr sz="1000">
                <a:latin typeface="Trebuchet MS"/>
                <a:ea typeface="Trebuchet MS"/>
                <a:cs typeface="Trebuchet MS"/>
                <a:sym typeface="Trebuchet MS"/>
              </a:rPr>
              <a:t>Concept: making shoes – they must fit the foot</a:t>
            </a:r>
          </a:p>
          <a:p>
            <a:pPr lvl="0" defTabSz="914400">
              <a:lnSpc>
                <a:spcPct val="80000"/>
              </a:lnSpc>
              <a:defRPr sz="1800"/>
            </a:pPr>
            <a:r>
              <a:rPr sz="1000">
                <a:latin typeface="Trebuchet MS"/>
                <a:ea typeface="Trebuchet MS"/>
                <a:cs typeface="Trebuchet MS"/>
                <a:sym typeface="Trebuchet MS"/>
              </a:rPr>
              <a:t>* Frames:</a:t>
            </a:r>
          </a:p>
          <a:p>
            <a:pPr lvl="1" indent="914400" defTabSz="914400">
              <a:lnSpc>
                <a:spcPct val="80000"/>
              </a:lnSpc>
              <a:defRPr sz="1800"/>
            </a:pPr>
            <a:r>
              <a:rPr sz="1000">
                <a:latin typeface="Trebuchet MS"/>
                <a:ea typeface="Trebuchet MS"/>
                <a:cs typeface="Trebuchet MS"/>
                <a:sym typeface="Trebuchet MS"/>
              </a:rPr>
              <a:t>Frame: barefoot, primitive man with idea of shoes – walking over stones, through streams, kicking a (coconut),…</a:t>
            </a:r>
          </a:p>
          <a:p>
            <a:pPr lvl="1" indent="914400" defTabSz="914400">
              <a:lnSpc>
                <a:spcPct val="80000"/>
              </a:lnSpc>
              <a:defRPr sz="1800"/>
            </a:pPr>
            <a:r>
              <a:rPr sz="1000">
                <a:latin typeface="Trebuchet MS"/>
                <a:ea typeface="Trebuchet MS"/>
                <a:cs typeface="Trebuchet MS"/>
                <a:sym typeface="Trebuchet MS"/>
              </a:rPr>
              <a:t>Frame:</a:t>
            </a:r>
          </a:p>
          <a:p>
            <a:pPr lvl="2" indent="1371600" defTabSz="914400">
              <a:lnSpc>
                <a:spcPct val="80000"/>
              </a:lnSpc>
              <a:defRPr sz="1800"/>
            </a:pPr>
            <a:r>
              <a:rPr sz="1000">
                <a:latin typeface="Trebuchet MS"/>
                <a:ea typeface="Trebuchet MS"/>
                <a:cs typeface="Trebuchet MS"/>
                <a:sym typeface="Trebuchet MS"/>
              </a:rPr>
              <a:t>Text: TEST FAILS</a:t>
            </a:r>
          </a:p>
          <a:p>
            <a:pPr lvl="2" indent="1371600" defTabSz="914400">
              <a:lnSpc>
                <a:spcPct val="80000"/>
              </a:lnSpc>
              <a:defRPr sz="1800"/>
            </a:pPr>
            <a:r>
              <a:rPr sz="1000">
                <a:latin typeface="Trebuchet MS"/>
                <a:ea typeface="Trebuchet MS"/>
                <a:cs typeface="Trebuchet MS"/>
                <a:sym typeface="Trebuchet MS"/>
              </a:rPr>
              <a:t>Image: man stepping on rocks, painful</a:t>
            </a:r>
          </a:p>
          <a:p>
            <a:pPr lvl="1" indent="914400" defTabSz="914400">
              <a:lnSpc>
                <a:spcPct val="80000"/>
              </a:lnSpc>
              <a:defRPr sz="1800"/>
            </a:pPr>
            <a:r>
              <a:rPr sz="1000">
                <a:latin typeface="Trebuchet MS"/>
                <a:ea typeface="Trebuchet MS"/>
                <a:cs typeface="Trebuchet MS"/>
                <a:sym typeface="Trebuchet MS"/>
              </a:rPr>
              <a:t>Frame:</a:t>
            </a:r>
          </a:p>
          <a:p>
            <a:pPr lvl="2" indent="1371600" defTabSz="914400">
              <a:lnSpc>
                <a:spcPct val="80000"/>
              </a:lnSpc>
              <a:defRPr sz="1800"/>
            </a:pPr>
            <a:r>
              <a:rPr sz="1000">
                <a:latin typeface="Trebuchet MS"/>
                <a:ea typeface="Trebuchet MS"/>
                <a:cs typeface="Trebuchet MS"/>
                <a:sym typeface="Trebuchet MS"/>
              </a:rPr>
              <a:t>Text: DEVELOP</a:t>
            </a:r>
          </a:p>
          <a:p>
            <a:pPr lvl="2" indent="1371600" defTabSz="914400">
              <a:lnSpc>
                <a:spcPct val="80000"/>
              </a:lnSpc>
              <a:defRPr sz="1800"/>
            </a:pPr>
            <a:r>
              <a:rPr sz="1000">
                <a:latin typeface="Trebuchet MS"/>
                <a:ea typeface="Trebuchet MS"/>
                <a:cs typeface="Trebuchet MS"/>
                <a:sym typeface="Trebuchet MS"/>
              </a:rPr>
              <a:t>Image: man attaching cords/strips of leather to a piece of bark</a:t>
            </a:r>
          </a:p>
          <a:p>
            <a:pPr lvl="1" indent="914400" defTabSz="914400">
              <a:lnSpc>
                <a:spcPct val="80000"/>
              </a:lnSpc>
              <a:defRPr sz="1800"/>
            </a:pPr>
            <a:r>
              <a:rPr sz="1000">
                <a:latin typeface="Trebuchet MS"/>
                <a:ea typeface="Trebuchet MS"/>
                <a:cs typeface="Trebuchet MS"/>
                <a:sym typeface="Trebuchet MS"/>
              </a:rPr>
              <a:t>Frame:</a:t>
            </a:r>
          </a:p>
          <a:p>
            <a:pPr lvl="2" indent="1371600" defTabSz="914400">
              <a:lnSpc>
                <a:spcPct val="80000"/>
              </a:lnSpc>
              <a:defRPr sz="1800"/>
            </a:pPr>
            <a:r>
              <a:rPr sz="1000">
                <a:latin typeface="Trebuchet MS"/>
                <a:ea typeface="Trebuchet MS"/>
                <a:cs typeface="Trebuchet MS"/>
                <a:sym typeface="Trebuchet MS"/>
              </a:rPr>
              <a:t>Text: TEST PASS</a:t>
            </a:r>
          </a:p>
          <a:p>
            <a:pPr lvl="2" indent="1371600" defTabSz="914400">
              <a:lnSpc>
                <a:spcPct val="80000"/>
              </a:lnSpc>
              <a:defRPr sz="1800"/>
            </a:pPr>
            <a:r>
              <a:rPr sz="1000">
                <a:latin typeface="Trebuchet MS"/>
                <a:ea typeface="Trebuchet MS"/>
                <a:cs typeface="Trebuchet MS"/>
                <a:sym typeface="Trebuchet MS"/>
              </a:rPr>
              <a:t>Image: man with piece of bark strapped to foot, satisfied look</a:t>
            </a:r>
          </a:p>
          <a:p>
            <a:pPr lvl="1" indent="914400" defTabSz="914400">
              <a:lnSpc>
                <a:spcPct val="80000"/>
              </a:lnSpc>
              <a:defRPr sz="1800"/>
            </a:pPr>
            <a:r>
              <a:rPr sz="1000">
                <a:latin typeface="Trebuchet MS"/>
                <a:ea typeface="Trebuchet MS"/>
                <a:cs typeface="Trebuchet MS"/>
                <a:sym typeface="Trebuchet MS"/>
              </a:rPr>
              <a:t>Frame:</a:t>
            </a:r>
          </a:p>
          <a:p>
            <a:pPr lvl="2" indent="1371600" defTabSz="914400">
              <a:lnSpc>
                <a:spcPct val="80000"/>
              </a:lnSpc>
              <a:defRPr sz="1800"/>
            </a:pPr>
            <a:r>
              <a:rPr sz="1000">
                <a:latin typeface="Trebuchet MS"/>
                <a:ea typeface="Trebuchet MS"/>
                <a:cs typeface="Trebuchet MS"/>
                <a:sym typeface="Trebuchet MS"/>
              </a:rPr>
              <a:t>Text: REFACTOR</a:t>
            </a:r>
          </a:p>
          <a:p>
            <a:pPr lvl="2" indent="1371600" defTabSz="914400">
              <a:lnSpc>
                <a:spcPct val="80000"/>
              </a:lnSpc>
              <a:defRPr sz="1800"/>
            </a:pPr>
            <a:r>
              <a:rPr sz="1000">
                <a:latin typeface="Trebuchet MS"/>
                <a:ea typeface="Trebuchet MS"/>
                <a:cs typeface="Trebuchet MS"/>
                <a:sym typeface="Trebuchet MS"/>
              </a:rPr>
              <a:t>Image: man cuts bark to shape of foot</a:t>
            </a:r>
          </a:p>
          <a:p>
            <a:pPr lvl="1" indent="914400" defTabSz="914400">
              <a:lnSpc>
                <a:spcPct val="80000"/>
              </a:lnSpc>
              <a:defRPr sz="1800"/>
            </a:pPr>
            <a:r>
              <a:rPr sz="1000">
                <a:latin typeface="Trebuchet MS"/>
                <a:ea typeface="Trebuchet MS"/>
                <a:cs typeface="Trebuchet MS"/>
                <a:sym typeface="Trebuchet MS"/>
              </a:rPr>
              <a:t>Frame:</a:t>
            </a:r>
          </a:p>
          <a:p>
            <a:pPr lvl="2" indent="1371600" defTabSz="914400">
              <a:lnSpc>
                <a:spcPct val="80000"/>
              </a:lnSpc>
              <a:defRPr sz="1800"/>
            </a:pPr>
            <a:r>
              <a:rPr sz="1000">
                <a:latin typeface="Trebuchet MS"/>
                <a:ea typeface="Trebuchet MS"/>
                <a:cs typeface="Trebuchet MS"/>
                <a:sym typeface="Trebuchet MS"/>
              </a:rPr>
              <a:t>Text: TEST FAILS</a:t>
            </a:r>
          </a:p>
          <a:p>
            <a:pPr lvl="2" indent="1371600" defTabSz="914400">
              <a:lnSpc>
                <a:spcPct val="80000"/>
              </a:lnSpc>
              <a:defRPr sz="1800"/>
            </a:pPr>
            <a:r>
              <a:rPr sz="1000">
                <a:latin typeface="Trebuchet MS"/>
                <a:ea typeface="Trebuchet MS"/>
                <a:cs typeface="Trebuchet MS"/>
                <a:sym typeface="Trebuchet MS"/>
              </a:rPr>
              <a:t>Image: man walking under falling pebbles, pebbles hitting top of foot, man looking pained</a:t>
            </a:r>
          </a:p>
        </p:txBody>
      </p:sp>
    </p:spTree>
    <p:extLst>
      <p:ext uri="{BB962C8B-B14F-4D97-AF65-F5344CB8AC3E}">
        <p14:creationId xmlns:p14="http://schemas.microsoft.com/office/powerpoint/2010/main" val="35964472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 name="Shape 219"/>
          <p:cNvSpPr>
            <a:spLocks noGrp="1" noRot="1" noChangeAspect="1"/>
          </p:cNvSpPr>
          <p:nvPr>
            <p:ph type="sldImg"/>
          </p:nvPr>
        </p:nvSpPr>
        <p:spPr>
          <a:prstGeom prst="rect">
            <a:avLst/>
          </a:prstGeom>
        </p:spPr>
        <p:txBody>
          <a:bodyPr/>
          <a:lstStyle/>
          <a:p>
            <a:pPr lvl="0"/>
            <a:endParaRPr/>
          </a:p>
        </p:txBody>
      </p:sp>
      <p:sp>
        <p:nvSpPr>
          <p:cNvPr id="220" name="Shape 220"/>
          <p:cNvSpPr>
            <a:spLocks noGrp="1"/>
          </p:cNvSpPr>
          <p:nvPr>
            <p:ph type="body" sz="quarter" idx="1"/>
          </p:nvPr>
        </p:nvSpPr>
        <p:spPr>
          <a:prstGeom prst="rect">
            <a:avLst/>
          </a:prstGeom>
        </p:spPr>
        <p:txBody>
          <a:bodyPr/>
          <a:lstStyle/>
          <a:p>
            <a:pPr lvl="0" defTabSz="914400">
              <a:lnSpc>
                <a:spcPct val="80000"/>
              </a:lnSpc>
              <a:defRPr sz="1800"/>
            </a:pPr>
            <a:r>
              <a:rPr sz="1000" b="1">
                <a:latin typeface="Trebuchet MS"/>
                <a:ea typeface="Trebuchet MS"/>
                <a:cs typeface="Trebuchet MS"/>
                <a:sym typeface="Trebuchet MS"/>
              </a:rPr>
              <a:t>Test-Driven Design / Test-First</a:t>
            </a:r>
            <a:endParaRPr sz="1000">
              <a:latin typeface="Trebuchet MS"/>
              <a:ea typeface="Trebuchet MS"/>
              <a:cs typeface="Trebuchet MS"/>
              <a:sym typeface="Trebuchet MS"/>
            </a:endParaRPr>
          </a:p>
          <a:p>
            <a:pPr lvl="0" defTabSz="914400">
              <a:lnSpc>
                <a:spcPct val="80000"/>
              </a:lnSpc>
              <a:defRPr sz="1800"/>
            </a:pPr>
            <a:r>
              <a:rPr sz="1000">
                <a:latin typeface="Arial"/>
                <a:ea typeface="Arial"/>
                <a:cs typeface="Arial"/>
                <a:sym typeface="Arial"/>
              </a:rPr>
              <a:t>“</a:t>
            </a:r>
            <a:r>
              <a:rPr sz="1000">
                <a:latin typeface="Trebuchet MS"/>
                <a:ea typeface="Trebuchet MS"/>
                <a:cs typeface="Trebuchet MS"/>
                <a:sym typeface="Trebuchet MS"/>
              </a:rPr>
              <a:t>Test-driven development (TDD) is a software development technique that uses short development iterations based on pre-written test cases that define desired improvements or new functions. Each iteration produces code necessary to pass that iteration's tests. Finally, the programmer or team refactors the code to accommodate changes. A key TDD concept is that preparing tests before coding facilitates rapid feedback changes. Note that test-driven development is a software design method, not merely a method of testing.</a:t>
            </a:r>
            <a:r>
              <a:rPr sz="1000">
                <a:latin typeface="Arial"/>
                <a:ea typeface="Arial"/>
                <a:cs typeface="Arial"/>
                <a:sym typeface="Arial"/>
              </a:rPr>
              <a:t>”</a:t>
            </a:r>
            <a:endParaRPr sz="1000">
              <a:latin typeface="Trebuchet MS"/>
              <a:ea typeface="Trebuchet MS"/>
              <a:cs typeface="Trebuchet MS"/>
              <a:sym typeface="Trebuchet MS"/>
            </a:endParaRPr>
          </a:p>
          <a:p>
            <a:pPr lvl="0" defTabSz="914400">
              <a:lnSpc>
                <a:spcPct val="80000"/>
              </a:lnSpc>
              <a:defRPr sz="1800"/>
            </a:pPr>
            <a:r>
              <a:rPr sz="1000">
                <a:solidFill>
                  <a:srgbClr val="009999"/>
                </a:solidFill>
                <a:uFill>
                  <a:solidFill>
                    <a:srgbClr val="009999"/>
                  </a:solidFill>
                </a:uFill>
                <a:latin typeface="Trebuchet MS"/>
                <a:ea typeface="Trebuchet MS"/>
                <a:cs typeface="Trebuchet MS"/>
                <a:sym typeface="Trebuchet MS"/>
                <a:hlinkClick r:id="rId3"/>
              </a:rPr>
              <a:t>http://en.wikipedia.org/wiki/Test-driven_development</a:t>
            </a:r>
            <a:endParaRPr sz="1000">
              <a:latin typeface="Trebuchet MS"/>
              <a:ea typeface="Trebuchet MS"/>
              <a:cs typeface="Trebuchet MS"/>
              <a:sym typeface="Trebuchet MS"/>
            </a:endParaRPr>
          </a:p>
          <a:p>
            <a:pPr lvl="0" defTabSz="914400">
              <a:lnSpc>
                <a:spcPct val="80000"/>
              </a:lnSpc>
              <a:defRPr sz="1800"/>
            </a:pPr>
            <a:r>
              <a:rPr sz="1000">
                <a:latin typeface="Trebuchet MS"/>
                <a:ea typeface="Trebuchet MS"/>
                <a:cs typeface="Trebuchet MS"/>
                <a:sym typeface="Trebuchet MS"/>
              </a:rPr>
              <a:t>First figure out how to determine if you</a:t>
            </a:r>
            <a:r>
              <a:rPr sz="1000">
                <a:latin typeface="Arial"/>
                <a:ea typeface="Arial"/>
                <a:cs typeface="Arial"/>
                <a:sym typeface="Arial"/>
              </a:rPr>
              <a:t>’</a:t>
            </a:r>
            <a:r>
              <a:rPr sz="1000">
                <a:latin typeface="Trebuchet MS"/>
                <a:ea typeface="Trebuchet MS"/>
                <a:cs typeface="Trebuchet MS"/>
                <a:sym typeface="Trebuchet MS"/>
              </a:rPr>
              <a:t>ve succeeded, then build it</a:t>
            </a:r>
          </a:p>
          <a:p>
            <a:pPr lvl="0" defTabSz="914400">
              <a:lnSpc>
                <a:spcPct val="80000"/>
              </a:lnSpc>
              <a:defRPr sz="1800"/>
            </a:pPr>
            <a:r>
              <a:rPr sz="1000">
                <a:latin typeface="Trebuchet MS"/>
                <a:ea typeface="Trebuchet MS"/>
                <a:cs typeface="Trebuchet MS"/>
                <a:sym typeface="Trebuchet MS"/>
              </a:rPr>
              <a:t>Concept: Waterfall version</a:t>
            </a:r>
          </a:p>
          <a:p>
            <a:pPr lvl="0" defTabSz="914400">
              <a:lnSpc>
                <a:spcPct val="80000"/>
              </a:lnSpc>
              <a:defRPr sz="1800"/>
            </a:pPr>
            <a:r>
              <a:rPr sz="1000">
                <a:latin typeface="Trebuchet MS"/>
                <a:ea typeface="Trebuchet MS"/>
                <a:cs typeface="Trebuchet MS"/>
                <a:sym typeface="Trebuchet MS"/>
              </a:rPr>
              <a:t>* Frames:</a:t>
            </a:r>
          </a:p>
          <a:p>
            <a:pPr lvl="1" indent="914400" defTabSz="914400">
              <a:lnSpc>
                <a:spcPct val="80000"/>
              </a:lnSpc>
              <a:defRPr sz="1800"/>
            </a:pPr>
            <a:r>
              <a:rPr sz="1000">
                <a:latin typeface="Trebuchet MS"/>
                <a:ea typeface="Trebuchet MS"/>
                <a:cs typeface="Trebuchet MS"/>
                <a:sym typeface="Trebuchet MS"/>
              </a:rPr>
              <a:t>Barefoot, primitive man with idea of shoes</a:t>
            </a:r>
          </a:p>
          <a:p>
            <a:pPr lvl="1" indent="914400" defTabSz="914400">
              <a:lnSpc>
                <a:spcPct val="80000"/>
              </a:lnSpc>
              <a:defRPr sz="1800"/>
            </a:pPr>
            <a:r>
              <a:rPr sz="1000">
                <a:latin typeface="Trebuchet MS"/>
                <a:ea typeface="Trebuchet MS"/>
                <a:cs typeface="Trebuchet MS"/>
                <a:sym typeface="Trebuchet MS"/>
              </a:rPr>
              <a:t>Man tells someone else what he</a:t>
            </a:r>
            <a:r>
              <a:rPr sz="1000">
                <a:latin typeface="Arial"/>
                <a:ea typeface="Arial"/>
                <a:cs typeface="Arial"/>
                <a:sym typeface="Arial"/>
              </a:rPr>
              <a:t>’</a:t>
            </a:r>
            <a:r>
              <a:rPr sz="1000">
                <a:latin typeface="Trebuchet MS"/>
                <a:ea typeface="Trebuchet MS"/>
                <a:cs typeface="Trebuchet MS"/>
                <a:sym typeface="Trebuchet MS"/>
              </a:rPr>
              <a:t>s thinking</a:t>
            </a:r>
          </a:p>
          <a:p>
            <a:pPr lvl="1" indent="914400" defTabSz="914400">
              <a:lnSpc>
                <a:spcPct val="80000"/>
              </a:lnSpc>
              <a:defRPr sz="1800"/>
            </a:pPr>
            <a:r>
              <a:rPr sz="1000">
                <a:latin typeface="Trebuchet MS"/>
                <a:ea typeface="Trebuchet MS"/>
                <a:cs typeface="Trebuchet MS"/>
                <a:sym typeface="Trebuchet MS"/>
              </a:rPr>
              <a:t>Other man constructing something in his cave</a:t>
            </a:r>
          </a:p>
          <a:p>
            <a:pPr lvl="1" indent="914400" defTabSz="914400">
              <a:lnSpc>
                <a:spcPct val="80000"/>
              </a:lnSpc>
              <a:defRPr sz="1800"/>
            </a:pPr>
            <a:r>
              <a:rPr sz="1000">
                <a:latin typeface="Trebuchet MS"/>
                <a:ea typeface="Trebuchet MS"/>
                <a:cs typeface="Trebuchet MS"/>
                <a:sym typeface="Trebuchet MS"/>
              </a:rPr>
              <a:t>Other man delivers something that is outrageous, and loosely like shoes</a:t>
            </a:r>
          </a:p>
          <a:p>
            <a:pPr lvl="1" indent="914400" defTabSz="914400">
              <a:lnSpc>
                <a:spcPct val="80000"/>
              </a:lnSpc>
              <a:defRPr sz="1800"/>
            </a:pPr>
            <a:r>
              <a:rPr sz="1000">
                <a:latin typeface="Trebuchet MS"/>
                <a:ea typeface="Trebuchet MS"/>
                <a:cs typeface="Trebuchet MS"/>
                <a:sym typeface="Trebuchet MS"/>
              </a:rPr>
              <a:t>Original man wearing (things), looking unhappy and confused</a:t>
            </a:r>
          </a:p>
          <a:p>
            <a:pPr lvl="0" defTabSz="914400">
              <a:lnSpc>
                <a:spcPct val="80000"/>
              </a:lnSpc>
              <a:defRPr sz="1800"/>
            </a:pPr>
            <a:r>
              <a:rPr sz="1000">
                <a:latin typeface="Trebuchet MS"/>
                <a:ea typeface="Trebuchet MS"/>
                <a:cs typeface="Trebuchet MS"/>
                <a:sym typeface="Trebuchet MS"/>
              </a:rPr>
              <a:t>Concept: making shoes – they must fit the foot</a:t>
            </a:r>
          </a:p>
          <a:p>
            <a:pPr lvl="0" defTabSz="914400">
              <a:lnSpc>
                <a:spcPct val="80000"/>
              </a:lnSpc>
              <a:defRPr sz="1800"/>
            </a:pPr>
            <a:r>
              <a:rPr sz="1000">
                <a:latin typeface="Trebuchet MS"/>
                <a:ea typeface="Trebuchet MS"/>
                <a:cs typeface="Trebuchet MS"/>
                <a:sym typeface="Trebuchet MS"/>
              </a:rPr>
              <a:t>* Frames:</a:t>
            </a:r>
          </a:p>
          <a:p>
            <a:pPr lvl="1" indent="914400" defTabSz="914400">
              <a:lnSpc>
                <a:spcPct val="80000"/>
              </a:lnSpc>
              <a:defRPr sz="1800"/>
            </a:pPr>
            <a:r>
              <a:rPr sz="1000">
                <a:latin typeface="Trebuchet MS"/>
                <a:ea typeface="Trebuchet MS"/>
                <a:cs typeface="Trebuchet MS"/>
                <a:sym typeface="Trebuchet MS"/>
              </a:rPr>
              <a:t>Frame: barefoot, primitive man with idea of shoes – walking over stones, through streams, kicking a (coconut),…</a:t>
            </a:r>
          </a:p>
          <a:p>
            <a:pPr lvl="1" indent="914400" defTabSz="914400">
              <a:lnSpc>
                <a:spcPct val="80000"/>
              </a:lnSpc>
              <a:defRPr sz="1800"/>
            </a:pPr>
            <a:r>
              <a:rPr sz="1000">
                <a:latin typeface="Trebuchet MS"/>
                <a:ea typeface="Trebuchet MS"/>
                <a:cs typeface="Trebuchet MS"/>
                <a:sym typeface="Trebuchet MS"/>
              </a:rPr>
              <a:t>Frame:</a:t>
            </a:r>
          </a:p>
          <a:p>
            <a:pPr lvl="2" indent="1371600" defTabSz="914400">
              <a:lnSpc>
                <a:spcPct val="80000"/>
              </a:lnSpc>
              <a:defRPr sz="1800"/>
            </a:pPr>
            <a:r>
              <a:rPr sz="1000">
                <a:latin typeface="Trebuchet MS"/>
                <a:ea typeface="Trebuchet MS"/>
                <a:cs typeface="Trebuchet MS"/>
                <a:sym typeface="Trebuchet MS"/>
              </a:rPr>
              <a:t>Text: TEST FAILS</a:t>
            </a:r>
          </a:p>
          <a:p>
            <a:pPr lvl="2" indent="1371600" defTabSz="914400">
              <a:lnSpc>
                <a:spcPct val="80000"/>
              </a:lnSpc>
              <a:defRPr sz="1800"/>
            </a:pPr>
            <a:r>
              <a:rPr sz="1000">
                <a:latin typeface="Trebuchet MS"/>
                <a:ea typeface="Trebuchet MS"/>
                <a:cs typeface="Trebuchet MS"/>
                <a:sym typeface="Trebuchet MS"/>
              </a:rPr>
              <a:t>Image: man stepping on rocks, painful</a:t>
            </a:r>
          </a:p>
          <a:p>
            <a:pPr lvl="1" indent="914400" defTabSz="914400">
              <a:lnSpc>
                <a:spcPct val="80000"/>
              </a:lnSpc>
              <a:defRPr sz="1800"/>
            </a:pPr>
            <a:r>
              <a:rPr sz="1000">
                <a:latin typeface="Trebuchet MS"/>
                <a:ea typeface="Trebuchet MS"/>
                <a:cs typeface="Trebuchet MS"/>
                <a:sym typeface="Trebuchet MS"/>
              </a:rPr>
              <a:t>Frame:</a:t>
            </a:r>
          </a:p>
          <a:p>
            <a:pPr lvl="2" indent="1371600" defTabSz="914400">
              <a:lnSpc>
                <a:spcPct val="80000"/>
              </a:lnSpc>
              <a:defRPr sz="1800"/>
            </a:pPr>
            <a:r>
              <a:rPr sz="1000">
                <a:latin typeface="Trebuchet MS"/>
                <a:ea typeface="Trebuchet MS"/>
                <a:cs typeface="Trebuchet MS"/>
                <a:sym typeface="Trebuchet MS"/>
              </a:rPr>
              <a:t>Text: DEVELOP</a:t>
            </a:r>
          </a:p>
          <a:p>
            <a:pPr lvl="2" indent="1371600" defTabSz="914400">
              <a:lnSpc>
                <a:spcPct val="80000"/>
              </a:lnSpc>
              <a:defRPr sz="1800"/>
            </a:pPr>
            <a:r>
              <a:rPr sz="1000">
                <a:latin typeface="Trebuchet MS"/>
                <a:ea typeface="Trebuchet MS"/>
                <a:cs typeface="Trebuchet MS"/>
                <a:sym typeface="Trebuchet MS"/>
              </a:rPr>
              <a:t>Image: man attaching cords/strips of leather to a piece of bark</a:t>
            </a:r>
          </a:p>
          <a:p>
            <a:pPr lvl="1" indent="914400" defTabSz="914400">
              <a:lnSpc>
                <a:spcPct val="80000"/>
              </a:lnSpc>
              <a:defRPr sz="1800"/>
            </a:pPr>
            <a:r>
              <a:rPr sz="1000">
                <a:latin typeface="Trebuchet MS"/>
                <a:ea typeface="Trebuchet MS"/>
                <a:cs typeface="Trebuchet MS"/>
                <a:sym typeface="Trebuchet MS"/>
              </a:rPr>
              <a:t>Frame:</a:t>
            </a:r>
          </a:p>
          <a:p>
            <a:pPr lvl="2" indent="1371600" defTabSz="914400">
              <a:lnSpc>
                <a:spcPct val="80000"/>
              </a:lnSpc>
              <a:defRPr sz="1800"/>
            </a:pPr>
            <a:r>
              <a:rPr sz="1000">
                <a:latin typeface="Trebuchet MS"/>
                <a:ea typeface="Trebuchet MS"/>
                <a:cs typeface="Trebuchet MS"/>
                <a:sym typeface="Trebuchet MS"/>
              </a:rPr>
              <a:t>Text: TEST PASS</a:t>
            </a:r>
          </a:p>
          <a:p>
            <a:pPr lvl="2" indent="1371600" defTabSz="914400">
              <a:lnSpc>
                <a:spcPct val="80000"/>
              </a:lnSpc>
              <a:defRPr sz="1800"/>
            </a:pPr>
            <a:r>
              <a:rPr sz="1000">
                <a:latin typeface="Trebuchet MS"/>
                <a:ea typeface="Trebuchet MS"/>
                <a:cs typeface="Trebuchet MS"/>
                <a:sym typeface="Trebuchet MS"/>
              </a:rPr>
              <a:t>Image: man with piece of bark strapped to foot, satisfied look</a:t>
            </a:r>
          </a:p>
          <a:p>
            <a:pPr lvl="1" indent="914400" defTabSz="914400">
              <a:lnSpc>
                <a:spcPct val="80000"/>
              </a:lnSpc>
              <a:defRPr sz="1800"/>
            </a:pPr>
            <a:r>
              <a:rPr sz="1000">
                <a:latin typeface="Trebuchet MS"/>
                <a:ea typeface="Trebuchet MS"/>
                <a:cs typeface="Trebuchet MS"/>
                <a:sym typeface="Trebuchet MS"/>
              </a:rPr>
              <a:t>Frame:</a:t>
            </a:r>
          </a:p>
          <a:p>
            <a:pPr lvl="2" indent="1371600" defTabSz="914400">
              <a:lnSpc>
                <a:spcPct val="80000"/>
              </a:lnSpc>
              <a:defRPr sz="1800"/>
            </a:pPr>
            <a:r>
              <a:rPr sz="1000">
                <a:latin typeface="Trebuchet MS"/>
                <a:ea typeface="Trebuchet MS"/>
                <a:cs typeface="Trebuchet MS"/>
                <a:sym typeface="Trebuchet MS"/>
              </a:rPr>
              <a:t>Text: REFACTOR</a:t>
            </a:r>
          </a:p>
          <a:p>
            <a:pPr lvl="2" indent="1371600" defTabSz="914400">
              <a:lnSpc>
                <a:spcPct val="80000"/>
              </a:lnSpc>
              <a:defRPr sz="1800"/>
            </a:pPr>
            <a:r>
              <a:rPr sz="1000">
                <a:latin typeface="Trebuchet MS"/>
                <a:ea typeface="Trebuchet MS"/>
                <a:cs typeface="Trebuchet MS"/>
                <a:sym typeface="Trebuchet MS"/>
              </a:rPr>
              <a:t>Image: man cuts bark to shape of foot</a:t>
            </a:r>
          </a:p>
          <a:p>
            <a:pPr lvl="1" indent="914400" defTabSz="914400">
              <a:lnSpc>
                <a:spcPct val="80000"/>
              </a:lnSpc>
              <a:defRPr sz="1800"/>
            </a:pPr>
            <a:r>
              <a:rPr sz="1000">
                <a:latin typeface="Trebuchet MS"/>
                <a:ea typeface="Trebuchet MS"/>
                <a:cs typeface="Trebuchet MS"/>
                <a:sym typeface="Trebuchet MS"/>
              </a:rPr>
              <a:t>Frame:</a:t>
            </a:r>
          </a:p>
          <a:p>
            <a:pPr lvl="2" indent="1371600" defTabSz="914400">
              <a:lnSpc>
                <a:spcPct val="80000"/>
              </a:lnSpc>
              <a:defRPr sz="1800"/>
            </a:pPr>
            <a:r>
              <a:rPr sz="1000">
                <a:latin typeface="Trebuchet MS"/>
                <a:ea typeface="Trebuchet MS"/>
                <a:cs typeface="Trebuchet MS"/>
                <a:sym typeface="Trebuchet MS"/>
              </a:rPr>
              <a:t>Text: TEST FAILS</a:t>
            </a:r>
          </a:p>
          <a:p>
            <a:pPr lvl="2" indent="1371600" defTabSz="914400">
              <a:lnSpc>
                <a:spcPct val="80000"/>
              </a:lnSpc>
              <a:defRPr sz="1800"/>
            </a:pPr>
            <a:r>
              <a:rPr sz="1000">
                <a:latin typeface="Trebuchet MS"/>
                <a:ea typeface="Trebuchet MS"/>
                <a:cs typeface="Trebuchet MS"/>
                <a:sym typeface="Trebuchet MS"/>
              </a:rPr>
              <a:t>Image: man walking under falling pebbles, pebbles hitting top of foot, man looking pained</a:t>
            </a:r>
          </a:p>
        </p:txBody>
      </p:sp>
    </p:spTree>
    <p:extLst>
      <p:ext uri="{BB962C8B-B14F-4D97-AF65-F5344CB8AC3E}">
        <p14:creationId xmlns:p14="http://schemas.microsoft.com/office/powerpoint/2010/main" val="36477600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people want to make code better</a:t>
            </a:r>
          </a:p>
        </p:txBody>
      </p:sp>
      <p:sp>
        <p:nvSpPr>
          <p:cNvPr id="4" name="Slide Number Placeholder 3"/>
          <p:cNvSpPr>
            <a:spLocks noGrp="1"/>
          </p:cNvSpPr>
          <p:nvPr>
            <p:ph type="sldNum" sz="quarter" idx="10"/>
          </p:nvPr>
        </p:nvSpPr>
        <p:spPr/>
        <p:txBody>
          <a:bodyPr/>
          <a:lstStyle/>
          <a:p>
            <a:fld id="{7D9EDB2D-BD38-42BE-BA3E-D37677CCD45B}" type="slidenum">
              <a:rPr lang="en-US" smtClean="0"/>
              <a:t>3</a:t>
            </a:fld>
            <a:endParaRPr lang="en-US"/>
          </a:p>
        </p:txBody>
      </p:sp>
    </p:spTree>
    <p:extLst>
      <p:ext uri="{BB962C8B-B14F-4D97-AF65-F5344CB8AC3E}">
        <p14:creationId xmlns:p14="http://schemas.microsoft.com/office/powerpoint/2010/main" val="293763077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 name="Shape 223"/>
          <p:cNvSpPr>
            <a:spLocks noGrp="1" noRot="1" noChangeAspect="1"/>
          </p:cNvSpPr>
          <p:nvPr>
            <p:ph type="sldImg"/>
          </p:nvPr>
        </p:nvSpPr>
        <p:spPr>
          <a:prstGeom prst="rect">
            <a:avLst/>
          </a:prstGeom>
        </p:spPr>
        <p:txBody>
          <a:bodyPr/>
          <a:lstStyle/>
          <a:p>
            <a:pPr lvl="0"/>
            <a:endParaRPr/>
          </a:p>
        </p:txBody>
      </p:sp>
      <p:sp>
        <p:nvSpPr>
          <p:cNvPr id="224" name="Shape 224"/>
          <p:cNvSpPr>
            <a:spLocks noGrp="1"/>
          </p:cNvSpPr>
          <p:nvPr>
            <p:ph type="body" sz="quarter" idx="1"/>
          </p:nvPr>
        </p:nvSpPr>
        <p:spPr>
          <a:prstGeom prst="rect">
            <a:avLst/>
          </a:prstGeom>
        </p:spPr>
        <p:txBody>
          <a:bodyPr/>
          <a:lstStyle/>
          <a:p>
            <a:pPr lvl="0" defTabSz="914400">
              <a:lnSpc>
                <a:spcPct val="80000"/>
              </a:lnSpc>
              <a:defRPr sz="1800"/>
            </a:pPr>
            <a:r>
              <a:rPr sz="1000" b="1">
                <a:latin typeface="Trebuchet MS"/>
                <a:ea typeface="Trebuchet MS"/>
                <a:cs typeface="Trebuchet MS"/>
                <a:sym typeface="Trebuchet MS"/>
              </a:rPr>
              <a:t>Test-Driven Design / Test-First</a:t>
            </a:r>
            <a:endParaRPr sz="1000">
              <a:latin typeface="Trebuchet MS"/>
              <a:ea typeface="Trebuchet MS"/>
              <a:cs typeface="Trebuchet MS"/>
              <a:sym typeface="Trebuchet MS"/>
            </a:endParaRPr>
          </a:p>
          <a:p>
            <a:pPr lvl="0" defTabSz="914400">
              <a:lnSpc>
                <a:spcPct val="80000"/>
              </a:lnSpc>
              <a:defRPr sz="1800"/>
            </a:pPr>
            <a:r>
              <a:rPr sz="1000">
                <a:latin typeface="Arial"/>
                <a:ea typeface="Arial"/>
                <a:cs typeface="Arial"/>
                <a:sym typeface="Arial"/>
              </a:rPr>
              <a:t>“</a:t>
            </a:r>
            <a:r>
              <a:rPr sz="1000">
                <a:latin typeface="Trebuchet MS"/>
                <a:ea typeface="Trebuchet MS"/>
                <a:cs typeface="Trebuchet MS"/>
                <a:sym typeface="Trebuchet MS"/>
              </a:rPr>
              <a:t>Test-driven development (TDD) is a software development technique that uses short development iterations based on pre-written test cases that define desired improvements or new functions. Each iteration produces code necessary to pass that iteration's tests. Finally, the programmer or team refactors the code to accommodate changes. A key TDD concept is that preparing tests before coding facilitates rapid feedback changes. Note that test-driven development is a software design method, not merely a method of testing.</a:t>
            </a:r>
            <a:r>
              <a:rPr sz="1000">
                <a:latin typeface="Arial"/>
                <a:ea typeface="Arial"/>
                <a:cs typeface="Arial"/>
                <a:sym typeface="Arial"/>
              </a:rPr>
              <a:t>”</a:t>
            </a:r>
            <a:endParaRPr sz="1000">
              <a:latin typeface="Trebuchet MS"/>
              <a:ea typeface="Trebuchet MS"/>
              <a:cs typeface="Trebuchet MS"/>
              <a:sym typeface="Trebuchet MS"/>
            </a:endParaRPr>
          </a:p>
          <a:p>
            <a:pPr lvl="0" defTabSz="914400">
              <a:lnSpc>
                <a:spcPct val="80000"/>
              </a:lnSpc>
              <a:defRPr sz="1800"/>
            </a:pPr>
            <a:r>
              <a:rPr sz="1000">
                <a:solidFill>
                  <a:srgbClr val="009999"/>
                </a:solidFill>
                <a:uFill>
                  <a:solidFill>
                    <a:srgbClr val="009999"/>
                  </a:solidFill>
                </a:uFill>
                <a:latin typeface="Trebuchet MS"/>
                <a:ea typeface="Trebuchet MS"/>
                <a:cs typeface="Trebuchet MS"/>
                <a:sym typeface="Trebuchet MS"/>
                <a:hlinkClick r:id="rId3"/>
              </a:rPr>
              <a:t>http://en.wikipedia.org/wiki/Test-driven_development</a:t>
            </a:r>
            <a:endParaRPr sz="1000">
              <a:latin typeface="Trebuchet MS"/>
              <a:ea typeface="Trebuchet MS"/>
              <a:cs typeface="Trebuchet MS"/>
              <a:sym typeface="Trebuchet MS"/>
            </a:endParaRPr>
          </a:p>
          <a:p>
            <a:pPr lvl="0" defTabSz="914400">
              <a:lnSpc>
                <a:spcPct val="80000"/>
              </a:lnSpc>
              <a:defRPr sz="1800"/>
            </a:pPr>
            <a:r>
              <a:rPr sz="1000">
                <a:latin typeface="Trebuchet MS"/>
                <a:ea typeface="Trebuchet MS"/>
                <a:cs typeface="Trebuchet MS"/>
                <a:sym typeface="Trebuchet MS"/>
              </a:rPr>
              <a:t>First figure out how to determine if you</a:t>
            </a:r>
            <a:r>
              <a:rPr sz="1000">
                <a:latin typeface="Arial"/>
                <a:ea typeface="Arial"/>
                <a:cs typeface="Arial"/>
                <a:sym typeface="Arial"/>
              </a:rPr>
              <a:t>’</a:t>
            </a:r>
            <a:r>
              <a:rPr sz="1000">
                <a:latin typeface="Trebuchet MS"/>
                <a:ea typeface="Trebuchet MS"/>
                <a:cs typeface="Trebuchet MS"/>
                <a:sym typeface="Trebuchet MS"/>
              </a:rPr>
              <a:t>ve succeeded, then build it</a:t>
            </a:r>
          </a:p>
          <a:p>
            <a:pPr lvl="0" defTabSz="914400">
              <a:lnSpc>
                <a:spcPct val="80000"/>
              </a:lnSpc>
              <a:defRPr sz="1800"/>
            </a:pPr>
            <a:r>
              <a:rPr sz="1000">
                <a:latin typeface="Trebuchet MS"/>
                <a:ea typeface="Trebuchet MS"/>
                <a:cs typeface="Trebuchet MS"/>
                <a:sym typeface="Trebuchet MS"/>
              </a:rPr>
              <a:t>Concept: Waterfall version</a:t>
            </a:r>
          </a:p>
          <a:p>
            <a:pPr lvl="0" defTabSz="914400">
              <a:lnSpc>
                <a:spcPct val="80000"/>
              </a:lnSpc>
              <a:defRPr sz="1800"/>
            </a:pPr>
            <a:r>
              <a:rPr sz="1000">
                <a:latin typeface="Trebuchet MS"/>
                <a:ea typeface="Trebuchet MS"/>
                <a:cs typeface="Trebuchet MS"/>
                <a:sym typeface="Trebuchet MS"/>
              </a:rPr>
              <a:t>* Frames:</a:t>
            </a:r>
          </a:p>
          <a:p>
            <a:pPr lvl="1" indent="914400" defTabSz="914400">
              <a:lnSpc>
                <a:spcPct val="80000"/>
              </a:lnSpc>
              <a:defRPr sz="1800"/>
            </a:pPr>
            <a:r>
              <a:rPr sz="1000">
                <a:latin typeface="Trebuchet MS"/>
                <a:ea typeface="Trebuchet MS"/>
                <a:cs typeface="Trebuchet MS"/>
                <a:sym typeface="Trebuchet MS"/>
              </a:rPr>
              <a:t>Barefoot, primitive man with idea of shoes</a:t>
            </a:r>
          </a:p>
          <a:p>
            <a:pPr lvl="1" indent="914400" defTabSz="914400">
              <a:lnSpc>
                <a:spcPct val="80000"/>
              </a:lnSpc>
              <a:defRPr sz="1800"/>
            </a:pPr>
            <a:r>
              <a:rPr sz="1000">
                <a:latin typeface="Trebuchet MS"/>
                <a:ea typeface="Trebuchet MS"/>
                <a:cs typeface="Trebuchet MS"/>
                <a:sym typeface="Trebuchet MS"/>
              </a:rPr>
              <a:t>Man tells someone else what he</a:t>
            </a:r>
            <a:r>
              <a:rPr sz="1000">
                <a:latin typeface="Arial"/>
                <a:ea typeface="Arial"/>
                <a:cs typeface="Arial"/>
                <a:sym typeface="Arial"/>
              </a:rPr>
              <a:t>’</a:t>
            </a:r>
            <a:r>
              <a:rPr sz="1000">
                <a:latin typeface="Trebuchet MS"/>
                <a:ea typeface="Trebuchet MS"/>
                <a:cs typeface="Trebuchet MS"/>
                <a:sym typeface="Trebuchet MS"/>
              </a:rPr>
              <a:t>s thinking</a:t>
            </a:r>
          </a:p>
          <a:p>
            <a:pPr lvl="1" indent="914400" defTabSz="914400">
              <a:lnSpc>
                <a:spcPct val="80000"/>
              </a:lnSpc>
              <a:defRPr sz="1800"/>
            </a:pPr>
            <a:r>
              <a:rPr sz="1000">
                <a:latin typeface="Trebuchet MS"/>
                <a:ea typeface="Trebuchet MS"/>
                <a:cs typeface="Trebuchet MS"/>
                <a:sym typeface="Trebuchet MS"/>
              </a:rPr>
              <a:t>Other man constructing something in his cave</a:t>
            </a:r>
          </a:p>
          <a:p>
            <a:pPr lvl="1" indent="914400" defTabSz="914400">
              <a:lnSpc>
                <a:spcPct val="80000"/>
              </a:lnSpc>
              <a:defRPr sz="1800"/>
            </a:pPr>
            <a:r>
              <a:rPr sz="1000">
                <a:latin typeface="Trebuchet MS"/>
                <a:ea typeface="Trebuchet MS"/>
                <a:cs typeface="Trebuchet MS"/>
                <a:sym typeface="Trebuchet MS"/>
              </a:rPr>
              <a:t>Other man delivers something that is outrageous, and loosely like shoes</a:t>
            </a:r>
          </a:p>
          <a:p>
            <a:pPr lvl="1" indent="914400" defTabSz="914400">
              <a:lnSpc>
                <a:spcPct val="80000"/>
              </a:lnSpc>
              <a:defRPr sz="1800"/>
            </a:pPr>
            <a:r>
              <a:rPr sz="1000">
                <a:latin typeface="Trebuchet MS"/>
                <a:ea typeface="Trebuchet MS"/>
                <a:cs typeface="Trebuchet MS"/>
                <a:sym typeface="Trebuchet MS"/>
              </a:rPr>
              <a:t>Original man wearing (things), looking unhappy and confused</a:t>
            </a:r>
          </a:p>
          <a:p>
            <a:pPr lvl="0" defTabSz="914400">
              <a:lnSpc>
                <a:spcPct val="80000"/>
              </a:lnSpc>
              <a:defRPr sz="1800"/>
            </a:pPr>
            <a:r>
              <a:rPr sz="1000">
                <a:latin typeface="Trebuchet MS"/>
                <a:ea typeface="Trebuchet MS"/>
                <a:cs typeface="Trebuchet MS"/>
                <a:sym typeface="Trebuchet MS"/>
              </a:rPr>
              <a:t>Concept: making shoes – they must fit the foot</a:t>
            </a:r>
          </a:p>
          <a:p>
            <a:pPr lvl="0" defTabSz="914400">
              <a:lnSpc>
                <a:spcPct val="80000"/>
              </a:lnSpc>
              <a:defRPr sz="1800"/>
            </a:pPr>
            <a:r>
              <a:rPr sz="1000">
                <a:latin typeface="Trebuchet MS"/>
                <a:ea typeface="Trebuchet MS"/>
                <a:cs typeface="Trebuchet MS"/>
                <a:sym typeface="Trebuchet MS"/>
              </a:rPr>
              <a:t>* Frames:</a:t>
            </a:r>
          </a:p>
          <a:p>
            <a:pPr lvl="1" indent="914400" defTabSz="914400">
              <a:lnSpc>
                <a:spcPct val="80000"/>
              </a:lnSpc>
              <a:defRPr sz="1800"/>
            </a:pPr>
            <a:r>
              <a:rPr sz="1000">
                <a:latin typeface="Trebuchet MS"/>
                <a:ea typeface="Trebuchet MS"/>
                <a:cs typeface="Trebuchet MS"/>
                <a:sym typeface="Trebuchet MS"/>
              </a:rPr>
              <a:t>Frame: barefoot, primitive man with idea of shoes – walking over stones, through streams, kicking a (coconut),…</a:t>
            </a:r>
          </a:p>
          <a:p>
            <a:pPr lvl="1" indent="914400" defTabSz="914400">
              <a:lnSpc>
                <a:spcPct val="80000"/>
              </a:lnSpc>
              <a:defRPr sz="1800"/>
            </a:pPr>
            <a:r>
              <a:rPr sz="1000">
                <a:latin typeface="Trebuchet MS"/>
                <a:ea typeface="Trebuchet MS"/>
                <a:cs typeface="Trebuchet MS"/>
                <a:sym typeface="Trebuchet MS"/>
              </a:rPr>
              <a:t>Frame:</a:t>
            </a:r>
          </a:p>
          <a:p>
            <a:pPr lvl="2" indent="1371600" defTabSz="914400">
              <a:lnSpc>
                <a:spcPct val="80000"/>
              </a:lnSpc>
              <a:defRPr sz="1800"/>
            </a:pPr>
            <a:r>
              <a:rPr sz="1000">
                <a:latin typeface="Trebuchet MS"/>
                <a:ea typeface="Trebuchet MS"/>
                <a:cs typeface="Trebuchet MS"/>
                <a:sym typeface="Trebuchet MS"/>
              </a:rPr>
              <a:t>Text: TEST FAILS</a:t>
            </a:r>
          </a:p>
          <a:p>
            <a:pPr lvl="2" indent="1371600" defTabSz="914400">
              <a:lnSpc>
                <a:spcPct val="80000"/>
              </a:lnSpc>
              <a:defRPr sz="1800"/>
            </a:pPr>
            <a:r>
              <a:rPr sz="1000">
                <a:latin typeface="Trebuchet MS"/>
                <a:ea typeface="Trebuchet MS"/>
                <a:cs typeface="Trebuchet MS"/>
                <a:sym typeface="Trebuchet MS"/>
              </a:rPr>
              <a:t>Image: man stepping on rocks, painful</a:t>
            </a:r>
          </a:p>
          <a:p>
            <a:pPr lvl="1" indent="914400" defTabSz="914400">
              <a:lnSpc>
                <a:spcPct val="80000"/>
              </a:lnSpc>
              <a:defRPr sz="1800"/>
            </a:pPr>
            <a:r>
              <a:rPr sz="1000">
                <a:latin typeface="Trebuchet MS"/>
                <a:ea typeface="Trebuchet MS"/>
                <a:cs typeface="Trebuchet MS"/>
                <a:sym typeface="Trebuchet MS"/>
              </a:rPr>
              <a:t>Frame:</a:t>
            </a:r>
          </a:p>
          <a:p>
            <a:pPr lvl="2" indent="1371600" defTabSz="914400">
              <a:lnSpc>
                <a:spcPct val="80000"/>
              </a:lnSpc>
              <a:defRPr sz="1800"/>
            </a:pPr>
            <a:r>
              <a:rPr sz="1000">
                <a:latin typeface="Trebuchet MS"/>
                <a:ea typeface="Trebuchet MS"/>
                <a:cs typeface="Trebuchet MS"/>
                <a:sym typeface="Trebuchet MS"/>
              </a:rPr>
              <a:t>Text: DEVELOP</a:t>
            </a:r>
          </a:p>
          <a:p>
            <a:pPr lvl="2" indent="1371600" defTabSz="914400">
              <a:lnSpc>
                <a:spcPct val="80000"/>
              </a:lnSpc>
              <a:defRPr sz="1800"/>
            </a:pPr>
            <a:r>
              <a:rPr sz="1000">
                <a:latin typeface="Trebuchet MS"/>
                <a:ea typeface="Trebuchet MS"/>
                <a:cs typeface="Trebuchet MS"/>
                <a:sym typeface="Trebuchet MS"/>
              </a:rPr>
              <a:t>Image: man attaching cords/strips of leather to a piece of bark</a:t>
            </a:r>
          </a:p>
          <a:p>
            <a:pPr lvl="1" indent="914400" defTabSz="914400">
              <a:lnSpc>
                <a:spcPct val="80000"/>
              </a:lnSpc>
              <a:defRPr sz="1800"/>
            </a:pPr>
            <a:r>
              <a:rPr sz="1000">
                <a:latin typeface="Trebuchet MS"/>
                <a:ea typeface="Trebuchet MS"/>
                <a:cs typeface="Trebuchet MS"/>
                <a:sym typeface="Trebuchet MS"/>
              </a:rPr>
              <a:t>Frame:</a:t>
            </a:r>
          </a:p>
          <a:p>
            <a:pPr lvl="2" indent="1371600" defTabSz="914400">
              <a:lnSpc>
                <a:spcPct val="80000"/>
              </a:lnSpc>
              <a:defRPr sz="1800"/>
            </a:pPr>
            <a:r>
              <a:rPr sz="1000">
                <a:latin typeface="Trebuchet MS"/>
                <a:ea typeface="Trebuchet MS"/>
                <a:cs typeface="Trebuchet MS"/>
                <a:sym typeface="Trebuchet MS"/>
              </a:rPr>
              <a:t>Text: TEST PASS</a:t>
            </a:r>
          </a:p>
          <a:p>
            <a:pPr lvl="2" indent="1371600" defTabSz="914400">
              <a:lnSpc>
                <a:spcPct val="80000"/>
              </a:lnSpc>
              <a:defRPr sz="1800"/>
            </a:pPr>
            <a:r>
              <a:rPr sz="1000">
                <a:latin typeface="Trebuchet MS"/>
                <a:ea typeface="Trebuchet MS"/>
                <a:cs typeface="Trebuchet MS"/>
                <a:sym typeface="Trebuchet MS"/>
              </a:rPr>
              <a:t>Image: man with piece of bark strapped to foot, satisfied look</a:t>
            </a:r>
          </a:p>
          <a:p>
            <a:pPr lvl="1" indent="914400" defTabSz="914400">
              <a:lnSpc>
                <a:spcPct val="80000"/>
              </a:lnSpc>
              <a:defRPr sz="1800"/>
            </a:pPr>
            <a:r>
              <a:rPr sz="1000">
                <a:latin typeface="Trebuchet MS"/>
                <a:ea typeface="Trebuchet MS"/>
                <a:cs typeface="Trebuchet MS"/>
                <a:sym typeface="Trebuchet MS"/>
              </a:rPr>
              <a:t>Frame:</a:t>
            </a:r>
          </a:p>
          <a:p>
            <a:pPr lvl="2" indent="1371600" defTabSz="914400">
              <a:lnSpc>
                <a:spcPct val="80000"/>
              </a:lnSpc>
              <a:defRPr sz="1800"/>
            </a:pPr>
            <a:r>
              <a:rPr sz="1000">
                <a:latin typeface="Trebuchet MS"/>
                <a:ea typeface="Trebuchet MS"/>
                <a:cs typeface="Trebuchet MS"/>
                <a:sym typeface="Trebuchet MS"/>
              </a:rPr>
              <a:t>Text: REFACTOR</a:t>
            </a:r>
          </a:p>
          <a:p>
            <a:pPr lvl="2" indent="1371600" defTabSz="914400">
              <a:lnSpc>
                <a:spcPct val="80000"/>
              </a:lnSpc>
              <a:defRPr sz="1800"/>
            </a:pPr>
            <a:r>
              <a:rPr sz="1000">
                <a:latin typeface="Trebuchet MS"/>
                <a:ea typeface="Trebuchet MS"/>
                <a:cs typeface="Trebuchet MS"/>
                <a:sym typeface="Trebuchet MS"/>
              </a:rPr>
              <a:t>Image: man cuts bark to shape of foot</a:t>
            </a:r>
          </a:p>
          <a:p>
            <a:pPr lvl="1" indent="914400" defTabSz="914400">
              <a:lnSpc>
                <a:spcPct val="80000"/>
              </a:lnSpc>
              <a:defRPr sz="1800"/>
            </a:pPr>
            <a:r>
              <a:rPr sz="1000">
                <a:latin typeface="Trebuchet MS"/>
                <a:ea typeface="Trebuchet MS"/>
                <a:cs typeface="Trebuchet MS"/>
                <a:sym typeface="Trebuchet MS"/>
              </a:rPr>
              <a:t>Frame:</a:t>
            </a:r>
          </a:p>
          <a:p>
            <a:pPr lvl="2" indent="1371600" defTabSz="914400">
              <a:lnSpc>
                <a:spcPct val="80000"/>
              </a:lnSpc>
              <a:defRPr sz="1800"/>
            </a:pPr>
            <a:r>
              <a:rPr sz="1000">
                <a:latin typeface="Trebuchet MS"/>
                <a:ea typeface="Trebuchet MS"/>
                <a:cs typeface="Trebuchet MS"/>
                <a:sym typeface="Trebuchet MS"/>
              </a:rPr>
              <a:t>Text: TEST FAILS</a:t>
            </a:r>
          </a:p>
          <a:p>
            <a:pPr lvl="2" indent="1371600" defTabSz="914400">
              <a:lnSpc>
                <a:spcPct val="80000"/>
              </a:lnSpc>
              <a:defRPr sz="1800"/>
            </a:pPr>
            <a:r>
              <a:rPr sz="1000">
                <a:latin typeface="Trebuchet MS"/>
                <a:ea typeface="Trebuchet MS"/>
                <a:cs typeface="Trebuchet MS"/>
                <a:sym typeface="Trebuchet MS"/>
              </a:rPr>
              <a:t>Image: man walking under falling pebbles, pebbles hitting top of foot, man looking pained</a:t>
            </a:r>
          </a:p>
        </p:txBody>
      </p:sp>
    </p:spTree>
    <p:extLst>
      <p:ext uri="{BB962C8B-B14F-4D97-AF65-F5344CB8AC3E}">
        <p14:creationId xmlns:p14="http://schemas.microsoft.com/office/powerpoint/2010/main" val="2697617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Task : changing dome from gold to white</a:t>
            </a:r>
          </a:p>
        </p:txBody>
      </p:sp>
      <p:sp>
        <p:nvSpPr>
          <p:cNvPr id="4" name="Slide Number Placeholder 3"/>
          <p:cNvSpPr>
            <a:spLocks noGrp="1"/>
          </p:cNvSpPr>
          <p:nvPr>
            <p:ph type="sldNum" sz="quarter" idx="10"/>
          </p:nvPr>
        </p:nvSpPr>
        <p:spPr/>
        <p:txBody>
          <a:bodyPr/>
          <a:lstStyle/>
          <a:p>
            <a:fld id="{7D9EDB2D-BD38-42BE-BA3E-D37677CCD45B}" type="slidenum">
              <a:rPr lang="en-US" smtClean="0"/>
              <a:t>4</a:t>
            </a:fld>
            <a:endParaRPr lang="en-US"/>
          </a:p>
        </p:txBody>
      </p:sp>
    </p:spTree>
    <p:extLst>
      <p:ext uri="{BB962C8B-B14F-4D97-AF65-F5344CB8AC3E}">
        <p14:creationId xmlns:p14="http://schemas.microsoft.com/office/powerpoint/2010/main" val="19561449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Task : Changing the red wire</a:t>
            </a:r>
          </a:p>
        </p:txBody>
      </p:sp>
      <p:sp>
        <p:nvSpPr>
          <p:cNvPr id="4" name="Slide Number Placeholder 3"/>
          <p:cNvSpPr>
            <a:spLocks noGrp="1"/>
          </p:cNvSpPr>
          <p:nvPr>
            <p:ph type="sldNum" sz="quarter" idx="10"/>
          </p:nvPr>
        </p:nvSpPr>
        <p:spPr/>
        <p:txBody>
          <a:bodyPr/>
          <a:lstStyle/>
          <a:p>
            <a:fld id="{7D9EDB2D-BD38-42BE-BA3E-D37677CCD45B}" type="slidenum">
              <a:rPr lang="en-US" smtClean="0"/>
              <a:t>5</a:t>
            </a:fld>
            <a:endParaRPr lang="en-US"/>
          </a:p>
        </p:txBody>
      </p:sp>
    </p:spTree>
    <p:extLst>
      <p:ext uri="{BB962C8B-B14F-4D97-AF65-F5344CB8AC3E}">
        <p14:creationId xmlns:p14="http://schemas.microsoft.com/office/powerpoint/2010/main" val="7262665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is TDD?</a:t>
            </a:r>
          </a:p>
          <a:p>
            <a:r>
              <a:rPr lang="en-US" dirty="0"/>
              <a:t>Writing tests before code</a:t>
            </a:r>
          </a:p>
          <a:p>
            <a:r>
              <a:rPr lang="en-US" sz="1200" dirty="0">
                <a:latin typeface="Arial"/>
                <a:ea typeface="Arial"/>
                <a:cs typeface="Arial"/>
                <a:sym typeface="Arial"/>
              </a:rPr>
              <a:t>“</a:t>
            </a:r>
            <a:r>
              <a:rPr lang="en-US" sz="1200" dirty="0">
                <a:latin typeface="Trebuchet MS"/>
                <a:ea typeface="Trebuchet MS"/>
                <a:cs typeface="Trebuchet MS"/>
                <a:sym typeface="Trebuchet MS"/>
              </a:rPr>
              <a:t>Test-driven development (TDD) is a software development technique that uses short development iterations based on pre-written test cases that define desired improvements or new functions. Each iteration produces code necessary to pass that iteration's tests. Finally, the programmer or team refactors the code to accommodate changes.</a:t>
            </a:r>
            <a:endParaRPr lang="en-US" dirty="0"/>
          </a:p>
        </p:txBody>
      </p:sp>
      <p:sp>
        <p:nvSpPr>
          <p:cNvPr id="4" name="Slide Number Placeholder 3"/>
          <p:cNvSpPr>
            <a:spLocks noGrp="1"/>
          </p:cNvSpPr>
          <p:nvPr>
            <p:ph type="sldNum" sz="quarter" idx="10"/>
          </p:nvPr>
        </p:nvSpPr>
        <p:spPr/>
        <p:txBody>
          <a:bodyPr/>
          <a:lstStyle/>
          <a:p>
            <a:fld id="{7D9EDB2D-BD38-42BE-BA3E-D37677CCD45B}" type="slidenum">
              <a:rPr lang="en-US" smtClean="0"/>
              <a:t>8</a:t>
            </a:fld>
            <a:endParaRPr lang="en-US"/>
          </a:p>
        </p:txBody>
      </p:sp>
    </p:spTree>
    <p:extLst>
      <p:ext uri="{BB962C8B-B14F-4D97-AF65-F5344CB8AC3E}">
        <p14:creationId xmlns:p14="http://schemas.microsoft.com/office/powerpoint/2010/main" val="29055145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reality systems are much more complex</a:t>
            </a:r>
          </a:p>
        </p:txBody>
      </p:sp>
      <p:sp>
        <p:nvSpPr>
          <p:cNvPr id="4" name="Slide Number Placeholder 3"/>
          <p:cNvSpPr>
            <a:spLocks noGrp="1"/>
          </p:cNvSpPr>
          <p:nvPr>
            <p:ph type="sldNum" sz="quarter" idx="10"/>
          </p:nvPr>
        </p:nvSpPr>
        <p:spPr/>
        <p:txBody>
          <a:bodyPr/>
          <a:lstStyle/>
          <a:p>
            <a:fld id="{7D9EDB2D-BD38-42BE-BA3E-D37677CCD45B}" type="slidenum">
              <a:rPr lang="en-US" smtClean="0"/>
              <a:t>13</a:t>
            </a:fld>
            <a:endParaRPr lang="en-US"/>
          </a:p>
        </p:txBody>
      </p:sp>
    </p:spTree>
    <p:extLst>
      <p:ext uri="{BB962C8B-B14F-4D97-AF65-F5344CB8AC3E}">
        <p14:creationId xmlns:p14="http://schemas.microsoft.com/office/powerpoint/2010/main" val="15653379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Key and lock tight coupling</a:t>
            </a:r>
          </a:p>
          <a:p>
            <a:endParaRPr lang="en-US" dirty="0"/>
          </a:p>
          <a:p>
            <a:r>
              <a:rPr lang="en-US" b="1" dirty="0"/>
              <a:t>Cohesion</a:t>
            </a:r>
            <a:r>
              <a:rPr lang="en-US" dirty="0"/>
              <a:t> refers to what the class (or module) can do. Low cohesion would mean that the class does a great variety of actions - it is broad, unfocused on what it should do. High cohesion means that the class is focused on what it should be doing, i.e. only methods relating to the intention of the class.</a:t>
            </a:r>
          </a:p>
          <a:p>
            <a:endParaRPr lang="en-US" dirty="0"/>
          </a:p>
          <a:p>
            <a:r>
              <a:rPr lang="en-US" dirty="0"/>
              <a:t>As for </a:t>
            </a:r>
            <a:r>
              <a:rPr lang="en-US" b="1" dirty="0"/>
              <a:t>coupling</a:t>
            </a:r>
            <a:r>
              <a:rPr lang="en-US" dirty="0"/>
              <a:t>, it refers to how related or dependent two classes/modules are toward each other. For low coupled classes, changing something major in one class should not affect the other. High coupling would make it difficult to change and maintain your code; since classes are closely knit together, making a change could require an entire system revamp.</a:t>
            </a:r>
          </a:p>
        </p:txBody>
      </p:sp>
      <p:sp>
        <p:nvSpPr>
          <p:cNvPr id="4" name="Slide Number Placeholder 3"/>
          <p:cNvSpPr>
            <a:spLocks noGrp="1"/>
          </p:cNvSpPr>
          <p:nvPr>
            <p:ph type="sldNum" sz="quarter" idx="10"/>
          </p:nvPr>
        </p:nvSpPr>
        <p:spPr/>
        <p:txBody>
          <a:bodyPr/>
          <a:lstStyle/>
          <a:p>
            <a:fld id="{7D9EDB2D-BD38-42BE-BA3E-D37677CCD45B}" type="slidenum">
              <a:rPr lang="en-US" smtClean="0"/>
              <a:t>17</a:t>
            </a:fld>
            <a:endParaRPr lang="en-US"/>
          </a:p>
        </p:txBody>
      </p:sp>
    </p:spTree>
    <p:extLst>
      <p:ext uri="{BB962C8B-B14F-4D97-AF65-F5344CB8AC3E}">
        <p14:creationId xmlns:p14="http://schemas.microsoft.com/office/powerpoint/2010/main" val="42160215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Key and lock tight coupling</a:t>
            </a:r>
          </a:p>
          <a:p>
            <a:endParaRPr lang="en-US" dirty="0"/>
          </a:p>
          <a:p>
            <a:r>
              <a:rPr lang="en-US" b="1" dirty="0"/>
              <a:t>Cohesion</a:t>
            </a:r>
            <a:r>
              <a:rPr lang="en-US" dirty="0"/>
              <a:t> refers to what the class (or module) can do. Low cohesion would mean that the class does a great variety of actions - it is broad, unfocused on what it should do. High cohesion means that the class is focused on what it should be doing, i.e. only methods relating to the intention of the class.</a:t>
            </a:r>
          </a:p>
          <a:p>
            <a:endParaRPr lang="en-US" dirty="0"/>
          </a:p>
          <a:p>
            <a:r>
              <a:rPr lang="en-US" dirty="0"/>
              <a:t>As for </a:t>
            </a:r>
            <a:r>
              <a:rPr lang="en-US" b="1" dirty="0"/>
              <a:t>coupling</a:t>
            </a:r>
            <a:r>
              <a:rPr lang="en-US" dirty="0"/>
              <a:t>, it refers to how related or dependent two classes/modules are toward each other. For low coupled classes, changing something major in one class should not affect the other. High coupling would make it difficult to change and maintain your code; since classes are closely knit together, making a change could require an entire system revamp.</a:t>
            </a:r>
          </a:p>
        </p:txBody>
      </p:sp>
      <p:sp>
        <p:nvSpPr>
          <p:cNvPr id="4" name="Slide Number Placeholder 3"/>
          <p:cNvSpPr>
            <a:spLocks noGrp="1"/>
          </p:cNvSpPr>
          <p:nvPr>
            <p:ph type="sldNum" sz="quarter" idx="10"/>
          </p:nvPr>
        </p:nvSpPr>
        <p:spPr/>
        <p:txBody>
          <a:bodyPr/>
          <a:lstStyle/>
          <a:p>
            <a:fld id="{7D9EDB2D-BD38-42BE-BA3E-D37677CCD45B}" type="slidenum">
              <a:rPr lang="en-US" smtClean="0"/>
              <a:t>18</a:t>
            </a:fld>
            <a:endParaRPr lang="en-US"/>
          </a:p>
        </p:txBody>
      </p:sp>
    </p:spTree>
    <p:extLst>
      <p:ext uri="{BB962C8B-B14F-4D97-AF65-F5344CB8AC3E}">
        <p14:creationId xmlns:p14="http://schemas.microsoft.com/office/powerpoint/2010/main" val="17041640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Key and lock tight coupling</a:t>
            </a:r>
          </a:p>
          <a:p>
            <a:endParaRPr lang="en-US" dirty="0"/>
          </a:p>
          <a:p>
            <a:r>
              <a:rPr lang="en-US" b="1" dirty="0"/>
              <a:t>Cohesion</a:t>
            </a:r>
            <a:r>
              <a:rPr lang="en-US" dirty="0"/>
              <a:t> refers to what the class (or module) can do. Low cohesion would mean that the class does a great variety of actions - it is broad, unfocused on what it should do. High cohesion means that the class is focused on what it should be doing, i.e. only methods relating to the intention of the class.</a:t>
            </a:r>
          </a:p>
          <a:p>
            <a:endParaRPr lang="en-US" dirty="0"/>
          </a:p>
          <a:p>
            <a:r>
              <a:rPr lang="en-US" dirty="0"/>
              <a:t>As for </a:t>
            </a:r>
            <a:r>
              <a:rPr lang="en-US" b="1" dirty="0"/>
              <a:t>coupling</a:t>
            </a:r>
            <a:r>
              <a:rPr lang="en-US" dirty="0"/>
              <a:t>, it refers to how related or dependent two classes/modules are toward each other. For low coupled classes, changing something major in one class should not affect the other. High coupling would make it difficult to change and maintain your code; since classes are closely knit together, making a change could require an entire system revamp.</a:t>
            </a:r>
          </a:p>
        </p:txBody>
      </p:sp>
      <p:sp>
        <p:nvSpPr>
          <p:cNvPr id="4" name="Slide Number Placeholder 3"/>
          <p:cNvSpPr>
            <a:spLocks noGrp="1"/>
          </p:cNvSpPr>
          <p:nvPr>
            <p:ph type="sldNum" sz="quarter" idx="10"/>
          </p:nvPr>
        </p:nvSpPr>
        <p:spPr/>
        <p:txBody>
          <a:bodyPr/>
          <a:lstStyle/>
          <a:p>
            <a:fld id="{7D9EDB2D-BD38-42BE-BA3E-D37677CCD45B}" type="slidenum">
              <a:rPr lang="en-US" smtClean="0"/>
              <a:t>19</a:t>
            </a:fld>
            <a:endParaRPr lang="en-US"/>
          </a:p>
        </p:txBody>
      </p:sp>
    </p:spTree>
    <p:extLst>
      <p:ext uri="{BB962C8B-B14F-4D97-AF65-F5344CB8AC3E}">
        <p14:creationId xmlns:p14="http://schemas.microsoft.com/office/powerpoint/2010/main" val="37861294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7F176-5861-46DA-BA14-86DA33E319B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FDD8B25-3ED1-49BB-BF3E-DED2D89829C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34E7CBA-9A09-4CC6-A294-C578D9CB8C78}"/>
              </a:ext>
            </a:extLst>
          </p:cNvPr>
          <p:cNvSpPr>
            <a:spLocks noGrp="1"/>
          </p:cNvSpPr>
          <p:nvPr>
            <p:ph type="dt" sz="half" idx="10"/>
          </p:nvPr>
        </p:nvSpPr>
        <p:spPr/>
        <p:txBody>
          <a:bodyPr/>
          <a:lstStyle/>
          <a:p>
            <a:fld id="{1471286A-AD91-4B3A-BC32-A30033C85C8D}" type="datetimeFigureOut">
              <a:rPr lang="en-US" smtClean="0"/>
              <a:t>01/15/2019</a:t>
            </a:fld>
            <a:endParaRPr lang="en-US"/>
          </a:p>
        </p:txBody>
      </p:sp>
      <p:sp>
        <p:nvSpPr>
          <p:cNvPr id="5" name="Footer Placeholder 4">
            <a:extLst>
              <a:ext uri="{FF2B5EF4-FFF2-40B4-BE49-F238E27FC236}">
                <a16:creationId xmlns:a16="http://schemas.microsoft.com/office/drawing/2014/main" id="{9985B810-F10F-4F55-BB8B-2A0BB588187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90E70C-5149-4917-802C-78B69C92335A}"/>
              </a:ext>
            </a:extLst>
          </p:cNvPr>
          <p:cNvSpPr>
            <a:spLocks noGrp="1"/>
          </p:cNvSpPr>
          <p:nvPr>
            <p:ph type="sldNum" sz="quarter" idx="12"/>
          </p:nvPr>
        </p:nvSpPr>
        <p:spPr/>
        <p:txBody>
          <a:bodyPr/>
          <a:lstStyle/>
          <a:p>
            <a:fld id="{759BC53D-7CDF-47A2-B7A6-B27B450962E7}" type="slidenum">
              <a:rPr lang="en-US" smtClean="0"/>
              <a:t>‹#›</a:t>
            </a:fld>
            <a:endParaRPr lang="en-US"/>
          </a:p>
        </p:txBody>
      </p:sp>
    </p:spTree>
    <p:extLst>
      <p:ext uri="{BB962C8B-B14F-4D97-AF65-F5344CB8AC3E}">
        <p14:creationId xmlns:p14="http://schemas.microsoft.com/office/powerpoint/2010/main" val="40472782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8B1559-BBA3-4683-AF81-F7F29F3CFC2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91517D8-D289-4C90-A848-CEA53E8E9BF1}"/>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9E10ED-A0DF-4F19-AB62-C989CA5AB35A}"/>
              </a:ext>
            </a:extLst>
          </p:cNvPr>
          <p:cNvSpPr>
            <a:spLocks noGrp="1"/>
          </p:cNvSpPr>
          <p:nvPr>
            <p:ph type="dt" sz="half" idx="10"/>
          </p:nvPr>
        </p:nvSpPr>
        <p:spPr/>
        <p:txBody>
          <a:bodyPr/>
          <a:lstStyle/>
          <a:p>
            <a:fld id="{1471286A-AD91-4B3A-BC32-A30033C85C8D}" type="datetimeFigureOut">
              <a:rPr lang="en-US" smtClean="0"/>
              <a:t>01/15/2019</a:t>
            </a:fld>
            <a:endParaRPr lang="en-US"/>
          </a:p>
        </p:txBody>
      </p:sp>
      <p:sp>
        <p:nvSpPr>
          <p:cNvPr id="5" name="Footer Placeholder 4">
            <a:extLst>
              <a:ext uri="{FF2B5EF4-FFF2-40B4-BE49-F238E27FC236}">
                <a16:creationId xmlns:a16="http://schemas.microsoft.com/office/drawing/2014/main" id="{AFCAEFFA-4B10-444B-BD71-21D5596AA98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338276F-69A6-4C8A-8B0A-73E46BB9AAFE}"/>
              </a:ext>
            </a:extLst>
          </p:cNvPr>
          <p:cNvSpPr>
            <a:spLocks noGrp="1"/>
          </p:cNvSpPr>
          <p:nvPr>
            <p:ph type="sldNum" sz="quarter" idx="12"/>
          </p:nvPr>
        </p:nvSpPr>
        <p:spPr/>
        <p:txBody>
          <a:bodyPr/>
          <a:lstStyle/>
          <a:p>
            <a:fld id="{759BC53D-7CDF-47A2-B7A6-B27B450962E7}" type="slidenum">
              <a:rPr lang="en-US" smtClean="0"/>
              <a:t>‹#›</a:t>
            </a:fld>
            <a:endParaRPr lang="en-US"/>
          </a:p>
        </p:txBody>
      </p:sp>
    </p:spTree>
    <p:extLst>
      <p:ext uri="{BB962C8B-B14F-4D97-AF65-F5344CB8AC3E}">
        <p14:creationId xmlns:p14="http://schemas.microsoft.com/office/powerpoint/2010/main" val="12621665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9EFBE7A-6FAA-467B-97C8-373DC3BCAE5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DBCF353-8045-49E4-A3EB-E6B26FD6FF58}"/>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781DDA1-B55C-472D-80BE-0E43042A2D68}"/>
              </a:ext>
            </a:extLst>
          </p:cNvPr>
          <p:cNvSpPr>
            <a:spLocks noGrp="1"/>
          </p:cNvSpPr>
          <p:nvPr>
            <p:ph type="dt" sz="half" idx="10"/>
          </p:nvPr>
        </p:nvSpPr>
        <p:spPr/>
        <p:txBody>
          <a:bodyPr/>
          <a:lstStyle/>
          <a:p>
            <a:fld id="{1471286A-AD91-4B3A-BC32-A30033C85C8D}" type="datetimeFigureOut">
              <a:rPr lang="en-US" smtClean="0"/>
              <a:t>01/15/2019</a:t>
            </a:fld>
            <a:endParaRPr lang="en-US"/>
          </a:p>
        </p:txBody>
      </p:sp>
      <p:sp>
        <p:nvSpPr>
          <p:cNvPr id="5" name="Footer Placeholder 4">
            <a:extLst>
              <a:ext uri="{FF2B5EF4-FFF2-40B4-BE49-F238E27FC236}">
                <a16:creationId xmlns:a16="http://schemas.microsoft.com/office/drawing/2014/main" id="{B5B436B8-0163-40D0-96AF-20B9EB04940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8BEF88A-38D7-48CB-87FF-5AE2375FDB3C}"/>
              </a:ext>
            </a:extLst>
          </p:cNvPr>
          <p:cNvSpPr>
            <a:spLocks noGrp="1"/>
          </p:cNvSpPr>
          <p:nvPr>
            <p:ph type="sldNum" sz="quarter" idx="12"/>
          </p:nvPr>
        </p:nvSpPr>
        <p:spPr/>
        <p:txBody>
          <a:bodyPr/>
          <a:lstStyle/>
          <a:p>
            <a:fld id="{759BC53D-7CDF-47A2-B7A6-B27B450962E7}" type="slidenum">
              <a:rPr lang="en-US" smtClean="0"/>
              <a:t>‹#›</a:t>
            </a:fld>
            <a:endParaRPr lang="en-US"/>
          </a:p>
        </p:txBody>
      </p:sp>
    </p:spTree>
    <p:extLst>
      <p:ext uri="{BB962C8B-B14F-4D97-AF65-F5344CB8AC3E}">
        <p14:creationId xmlns:p14="http://schemas.microsoft.com/office/powerpoint/2010/main" val="21000289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Title &amp; Subtitle">
    <p:spTree>
      <p:nvGrpSpPr>
        <p:cNvPr id="1" name=""/>
        <p:cNvGrpSpPr/>
        <p:nvPr/>
      </p:nvGrpSpPr>
      <p:grpSpPr>
        <a:xfrm>
          <a:off x="0" y="0"/>
          <a:ext cx="0" cy="0"/>
          <a:chOff x="0" y="0"/>
          <a:chExt cx="0" cy="0"/>
        </a:xfrm>
      </p:grpSpPr>
      <p:sp>
        <p:nvSpPr>
          <p:cNvPr id="6" name="Shape 6"/>
          <p:cNvSpPr>
            <a:spLocks noGrp="1"/>
          </p:cNvSpPr>
          <p:nvPr>
            <p:ph type="title"/>
          </p:nvPr>
        </p:nvSpPr>
        <p:spPr>
          <a:xfrm>
            <a:off x="1190625" y="1151930"/>
            <a:ext cx="9810750" cy="2321719"/>
          </a:xfrm>
          <a:prstGeom prst="rect">
            <a:avLst/>
          </a:prstGeom>
        </p:spPr>
        <p:txBody>
          <a:bodyPr lIns="0" tIns="0" rIns="0" bIns="0" anchor="b">
            <a:normAutofit/>
          </a:bodyPr>
          <a:lstStyle>
            <a:lvl1pPr defTabSz="410751">
              <a:defRPr sz="5625" b="0">
                <a:solidFill>
                  <a:srgbClr val="000000"/>
                </a:solidFill>
                <a:latin typeface="+mn-lt"/>
                <a:ea typeface="+mn-ea"/>
                <a:cs typeface="+mn-cs"/>
                <a:sym typeface="Helvetica Light"/>
              </a:defRPr>
            </a:lvl1pPr>
          </a:lstStyle>
          <a:p>
            <a:pPr lvl="0">
              <a:defRPr sz="1800"/>
            </a:pPr>
            <a:r>
              <a:rPr sz="5625"/>
              <a:t>Title Text</a:t>
            </a:r>
          </a:p>
        </p:txBody>
      </p:sp>
      <p:sp>
        <p:nvSpPr>
          <p:cNvPr id="7" name="Shape 7"/>
          <p:cNvSpPr>
            <a:spLocks noGrp="1"/>
          </p:cNvSpPr>
          <p:nvPr>
            <p:ph type="body" idx="1"/>
          </p:nvPr>
        </p:nvSpPr>
        <p:spPr>
          <a:xfrm>
            <a:off x="1190625" y="3536156"/>
            <a:ext cx="9810750" cy="794742"/>
          </a:xfrm>
          <a:prstGeom prst="rect">
            <a:avLst/>
          </a:prstGeom>
        </p:spPr>
        <p:txBody>
          <a:bodyPr lIns="0" tIns="0" rIns="0" bIns="0">
            <a:normAutofit/>
          </a:bodyPr>
          <a:lstStyle>
            <a:lvl1pPr marL="0" indent="0" algn="ctr" defTabSz="410751">
              <a:spcBef>
                <a:spcPts val="0"/>
              </a:spcBef>
              <a:buClrTx/>
              <a:buSzTx/>
              <a:buFontTx/>
              <a:buNone/>
              <a:defRPr sz="2250">
                <a:solidFill>
                  <a:srgbClr val="000000"/>
                </a:solidFill>
                <a:latin typeface="+mn-lt"/>
                <a:ea typeface="+mn-ea"/>
                <a:cs typeface="+mn-cs"/>
                <a:sym typeface="Helvetica Light"/>
              </a:defRPr>
            </a:lvl1pPr>
            <a:lvl2pPr marL="0" indent="160729" algn="ctr" defTabSz="410751">
              <a:spcBef>
                <a:spcPts val="0"/>
              </a:spcBef>
              <a:buClrTx/>
              <a:buSzTx/>
              <a:buFontTx/>
              <a:buNone/>
              <a:defRPr sz="2250">
                <a:solidFill>
                  <a:srgbClr val="000000"/>
                </a:solidFill>
                <a:latin typeface="+mn-lt"/>
                <a:ea typeface="+mn-ea"/>
                <a:cs typeface="+mn-cs"/>
                <a:sym typeface="Helvetica Light"/>
              </a:defRPr>
            </a:lvl2pPr>
            <a:lvl3pPr marL="0" indent="321457" algn="ctr" defTabSz="410751">
              <a:spcBef>
                <a:spcPts val="0"/>
              </a:spcBef>
              <a:buClrTx/>
              <a:buSzTx/>
              <a:buFontTx/>
              <a:buNone/>
              <a:defRPr sz="2250">
                <a:solidFill>
                  <a:srgbClr val="000000"/>
                </a:solidFill>
                <a:latin typeface="+mn-lt"/>
                <a:ea typeface="+mn-ea"/>
                <a:cs typeface="+mn-cs"/>
                <a:sym typeface="Helvetica Light"/>
              </a:defRPr>
            </a:lvl3pPr>
            <a:lvl4pPr marL="0" indent="482186" algn="ctr" defTabSz="410751">
              <a:spcBef>
                <a:spcPts val="0"/>
              </a:spcBef>
              <a:buClrTx/>
              <a:buSzTx/>
              <a:buFontTx/>
              <a:buNone/>
              <a:defRPr sz="2250">
                <a:solidFill>
                  <a:srgbClr val="000000"/>
                </a:solidFill>
                <a:latin typeface="+mn-lt"/>
                <a:ea typeface="+mn-ea"/>
                <a:cs typeface="+mn-cs"/>
                <a:sym typeface="Helvetica Light"/>
              </a:defRPr>
            </a:lvl4pPr>
            <a:lvl5pPr marL="0" indent="642915" algn="ctr" defTabSz="410751">
              <a:spcBef>
                <a:spcPts val="0"/>
              </a:spcBef>
              <a:buClrTx/>
              <a:buSzTx/>
              <a:buFontTx/>
              <a:buNone/>
              <a:defRPr sz="2250">
                <a:solidFill>
                  <a:srgbClr val="000000"/>
                </a:solidFill>
                <a:latin typeface="+mn-lt"/>
                <a:ea typeface="+mn-ea"/>
                <a:cs typeface="+mn-cs"/>
                <a:sym typeface="Helvetica Light"/>
              </a:defRPr>
            </a:lvl5pPr>
          </a:lstStyle>
          <a:p>
            <a:pPr lvl="0">
              <a:defRPr sz="1800"/>
            </a:pPr>
            <a:r>
              <a:rPr sz="2250"/>
              <a:t>Body Level One</a:t>
            </a:r>
          </a:p>
          <a:p>
            <a:pPr lvl="1">
              <a:defRPr sz="1800"/>
            </a:pPr>
            <a:r>
              <a:rPr sz="2250"/>
              <a:t>Body Level Two</a:t>
            </a:r>
          </a:p>
          <a:p>
            <a:pPr lvl="2">
              <a:defRPr sz="1800"/>
            </a:pPr>
            <a:r>
              <a:rPr sz="2250"/>
              <a:t>Body Level Three</a:t>
            </a:r>
          </a:p>
          <a:p>
            <a:pPr lvl="3">
              <a:defRPr sz="1800"/>
            </a:pPr>
            <a:r>
              <a:rPr sz="2250"/>
              <a:t>Body Level Four</a:t>
            </a:r>
          </a:p>
          <a:p>
            <a:pPr lvl="4">
              <a:defRPr sz="1800"/>
            </a:pPr>
            <a:r>
              <a:rPr sz="2250"/>
              <a:t>Body Level Five</a:t>
            </a:r>
          </a:p>
        </p:txBody>
      </p:sp>
    </p:spTree>
    <p:extLst>
      <p:ext uri="{BB962C8B-B14F-4D97-AF65-F5344CB8AC3E}">
        <p14:creationId xmlns:p14="http://schemas.microsoft.com/office/powerpoint/2010/main" val="3096559117"/>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87419C-1424-48E5-B705-1D66DE68861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4724FD1-BE48-4990-8CFB-627472424F5D}"/>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0C16D5B-D76C-4550-9B8C-644B328A9206}"/>
              </a:ext>
            </a:extLst>
          </p:cNvPr>
          <p:cNvSpPr>
            <a:spLocks noGrp="1"/>
          </p:cNvSpPr>
          <p:nvPr>
            <p:ph type="dt" sz="half" idx="10"/>
          </p:nvPr>
        </p:nvSpPr>
        <p:spPr/>
        <p:txBody>
          <a:bodyPr/>
          <a:lstStyle/>
          <a:p>
            <a:fld id="{1471286A-AD91-4B3A-BC32-A30033C85C8D}" type="datetimeFigureOut">
              <a:rPr lang="en-US" smtClean="0"/>
              <a:t>01/15/2019</a:t>
            </a:fld>
            <a:endParaRPr lang="en-US"/>
          </a:p>
        </p:txBody>
      </p:sp>
      <p:sp>
        <p:nvSpPr>
          <p:cNvPr id="5" name="Footer Placeholder 4">
            <a:extLst>
              <a:ext uri="{FF2B5EF4-FFF2-40B4-BE49-F238E27FC236}">
                <a16:creationId xmlns:a16="http://schemas.microsoft.com/office/drawing/2014/main" id="{B92B14B4-0FB6-44D0-BF1F-D012F956F5E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0275211-6B5F-4B1B-86F0-B3274B90C109}"/>
              </a:ext>
            </a:extLst>
          </p:cNvPr>
          <p:cNvSpPr>
            <a:spLocks noGrp="1"/>
          </p:cNvSpPr>
          <p:nvPr>
            <p:ph type="sldNum" sz="quarter" idx="12"/>
          </p:nvPr>
        </p:nvSpPr>
        <p:spPr/>
        <p:txBody>
          <a:bodyPr/>
          <a:lstStyle/>
          <a:p>
            <a:fld id="{759BC53D-7CDF-47A2-B7A6-B27B450962E7}" type="slidenum">
              <a:rPr lang="en-US" smtClean="0"/>
              <a:t>‹#›</a:t>
            </a:fld>
            <a:endParaRPr lang="en-US"/>
          </a:p>
        </p:txBody>
      </p:sp>
    </p:spTree>
    <p:extLst>
      <p:ext uri="{BB962C8B-B14F-4D97-AF65-F5344CB8AC3E}">
        <p14:creationId xmlns:p14="http://schemas.microsoft.com/office/powerpoint/2010/main" val="39951234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37050-70D3-47F5-BEFD-D6AB44DFD57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4B16FB3-5345-4B76-82DE-F1A682B2DD4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D1B8CE98-37AE-409C-9074-CE8E87E38D7C}"/>
              </a:ext>
            </a:extLst>
          </p:cNvPr>
          <p:cNvSpPr>
            <a:spLocks noGrp="1"/>
          </p:cNvSpPr>
          <p:nvPr>
            <p:ph type="dt" sz="half" idx="10"/>
          </p:nvPr>
        </p:nvSpPr>
        <p:spPr/>
        <p:txBody>
          <a:bodyPr/>
          <a:lstStyle/>
          <a:p>
            <a:fld id="{1471286A-AD91-4B3A-BC32-A30033C85C8D}" type="datetimeFigureOut">
              <a:rPr lang="en-US" smtClean="0"/>
              <a:t>01/15/2019</a:t>
            </a:fld>
            <a:endParaRPr lang="en-US"/>
          </a:p>
        </p:txBody>
      </p:sp>
      <p:sp>
        <p:nvSpPr>
          <p:cNvPr id="5" name="Footer Placeholder 4">
            <a:extLst>
              <a:ext uri="{FF2B5EF4-FFF2-40B4-BE49-F238E27FC236}">
                <a16:creationId xmlns:a16="http://schemas.microsoft.com/office/drawing/2014/main" id="{3DA8FFCC-7271-44B6-B501-8D4F7FCBA04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941B83E-4871-4FCE-A274-63FD9EAE8152}"/>
              </a:ext>
            </a:extLst>
          </p:cNvPr>
          <p:cNvSpPr>
            <a:spLocks noGrp="1"/>
          </p:cNvSpPr>
          <p:nvPr>
            <p:ph type="sldNum" sz="quarter" idx="12"/>
          </p:nvPr>
        </p:nvSpPr>
        <p:spPr/>
        <p:txBody>
          <a:bodyPr/>
          <a:lstStyle/>
          <a:p>
            <a:fld id="{759BC53D-7CDF-47A2-B7A6-B27B450962E7}" type="slidenum">
              <a:rPr lang="en-US" smtClean="0"/>
              <a:t>‹#›</a:t>
            </a:fld>
            <a:endParaRPr lang="en-US"/>
          </a:p>
        </p:txBody>
      </p:sp>
    </p:spTree>
    <p:extLst>
      <p:ext uri="{BB962C8B-B14F-4D97-AF65-F5344CB8AC3E}">
        <p14:creationId xmlns:p14="http://schemas.microsoft.com/office/powerpoint/2010/main" val="7097233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A02DDE-18B2-4B1E-A1F2-98B8EDB9579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DE8D5DF-34F0-4BC5-B51D-9FF787F6AE5A}"/>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7DEAE21-59FB-476D-8BEC-3A50B41CA1AA}"/>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7214B0A-2BE3-417B-9DE1-98E3C9C6693B}"/>
              </a:ext>
            </a:extLst>
          </p:cNvPr>
          <p:cNvSpPr>
            <a:spLocks noGrp="1"/>
          </p:cNvSpPr>
          <p:nvPr>
            <p:ph type="dt" sz="half" idx="10"/>
          </p:nvPr>
        </p:nvSpPr>
        <p:spPr/>
        <p:txBody>
          <a:bodyPr/>
          <a:lstStyle/>
          <a:p>
            <a:fld id="{1471286A-AD91-4B3A-BC32-A30033C85C8D}" type="datetimeFigureOut">
              <a:rPr lang="en-US" smtClean="0"/>
              <a:t>01/15/2019</a:t>
            </a:fld>
            <a:endParaRPr lang="en-US"/>
          </a:p>
        </p:txBody>
      </p:sp>
      <p:sp>
        <p:nvSpPr>
          <p:cNvPr id="6" name="Footer Placeholder 5">
            <a:extLst>
              <a:ext uri="{FF2B5EF4-FFF2-40B4-BE49-F238E27FC236}">
                <a16:creationId xmlns:a16="http://schemas.microsoft.com/office/drawing/2014/main" id="{84018505-737E-41E2-8867-6526E99E664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4F39E5E-368F-4C51-95BF-71841961CEE2}"/>
              </a:ext>
            </a:extLst>
          </p:cNvPr>
          <p:cNvSpPr>
            <a:spLocks noGrp="1"/>
          </p:cNvSpPr>
          <p:nvPr>
            <p:ph type="sldNum" sz="quarter" idx="12"/>
          </p:nvPr>
        </p:nvSpPr>
        <p:spPr/>
        <p:txBody>
          <a:bodyPr/>
          <a:lstStyle/>
          <a:p>
            <a:fld id="{759BC53D-7CDF-47A2-B7A6-B27B450962E7}" type="slidenum">
              <a:rPr lang="en-US" smtClean="0"/>
              <a:t>‹#›</a:t>
            </a:fld>
            <a:endParaRPr lang="en-US"/>
          </a:p>
        </p:txBody>
      </p:sp>
    </p:spTree>
    <p:extLst>
      <p:ext uri="{BB962C8B-B14F-4D97-AF65-F5344CB8AC3E}">
        <p14:creationId xmlns:p14="http://schemas.microsoft.com/office/powerpoint/2010/main" val="5154274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193C28-CA62-4C82-A902-C16A6A9756D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A84EC6C-4592-4501-945B-6A37FA12378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919093E1-FA0C-48E8-ABAA-D9507AA84753}"/>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2F41A3A-FA7F-4E98-9F41-5681878DEB0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6EF2C96E-2ABB-4ADD-8B66-C5F566591FDE}"/>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6678D4B-8B44-4E13-9360-B00224869AE1}"/>
              </a:ext>
            </a:extLst>
          </p:cNvPr>
          <p:cNvSpPr>
            <a:spLocks noGrp="1"/>
          </p:cNvSpPr>
          <p:nvPr>
            <p:ph type="dt" sz="half" idx="10"/>
          </p:nvPr>
        </p:nvSpPr>
        <p:spPr/>
        <p:txBody>
          <a:bodyPr/>
          <a:lstStyle/>
          <a:p>
            <a:fld id="{1471286A-AD91-4B3A-BC32-A30033C85C8D}" type="datetimeFigureOut">
              <a:rPr lang="en-US" smtClean="0"/>
              <a:t>01/15/2019</a:t>
            </a:fld>
            <a:endParaRPr lang="en-US"/>
          </a:p>
        </p:txBody>
      </p:sp>
      <p:sp>
        <p:nvSpPr>
          <p:cNvPr id="8" name="Footer Placeholder 7">
            <a:extLst>
              <a:ext uri="{FF2B5EF4-FFF2-40B4-BE49-F238E27FC236}">
                <a16:creationId xmlns:a16="http://schemas.microsoft.com/office/drawing/2014/main" id="{3C0C2644-A381-47E2-86D6-FFE945DC066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27973C0-BF23-4A78-935B-0FACA1D376C1}"/>
              </a:ext>
            </a:extLst>
          </p:cNvPr>
          <p:cNvSpPr>
            <a:spLocks noGrp="1"/>
          </p:cNvSpPr>
          <p:nvPr>
            <p:ph type="sldNum" sz="quarter" idx="12"/>
          </p:nvPr>
        </p:nvSpPr>
        <p:spPr/>
        <p:txBody>
          <a:bodyPr/>
          <a:lstStyle/>
          <a:p>
            <a:fld id="{759BC53D-7CDF-47A2-B7A6-B27B450962E7}" type="slidenum">
              <a:rPr lang="en-US" smtClean="0"/>
              <a:t>‹#›</a:t>
            </a:fld>
            <a:endParaRPr lang="en-US"/>
          </a:p>
        </p:txBody>
      </p:sp>
    </p:spTree>
    <p:extLst>
      <p:ext uri="{BB962C8B-B14F-4D97-AF65-F5344CB8AC3E}">
        <p14:creationId xmlns:p14="http://schemas.microsoft.com/office/powerpoint/2010/main" val="19595935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A61636-8980-4167-8392-3FB567C3D56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CC8F03F-4451-48CD-804A-874312147363}"/>
              </a:ext>
            </a:extLst>
          </p:cNvPr>
          <p:cNvSpPr>
            <a:spLocks noGrp="1"/>
          </p:cNvSpPr>
          <p:nvPr>
            <p:ph type="dt" sz="half" idx="10"/>
          </p:nvPr>
        </p:nvSpPr>
        <p:spPr/>
        <p:txBody>
          <a:bodyPr/>
          <a:lstStyle/>
          <a:p>
            <a:fld id="{1471286A-AD91-4B3A-BC32-A30033C85C8D}" type="datetimeFigureOut">
              <a:rPr lang="en-US" smtClean="0"/>
              <a:t>01/15/2019</a:t>
            </a:fld>
            <a:endParaRPr lang="en-US"/>
          </a:p>
        </p:txBody>
      </p:sp>
      <p:sp>
        <p:nvSpPr>
          <p:cNvPr id="4" name="Footer Placeholder 3">
            <a:extLst>
              <a:ext uri="{FF2B5EF4-FFF2-40B4-BE49-F238E27FC236}">
                <a16:creationId xmlns:a16="http://schemas.microsoft.com/office/drawing/2014/main" id="{DA2A2B55-0475-4DFF-BDB2-24826441F52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CB54E76-6142-479E-91EC-426343C05040}"/>
              </a:ext>
            </a:extLst>
          </p:cNvPr>
          <p:cNvSpPr>
            <a:spLocks noGrp="1"/>
          </p:cNvSpPr>
          <p:nvPr>
            <p:ph type="sldNum" sz="quarter" idx="12"/>
          </p:nvPr>
        </p:nvSpPr>
        <p:spPr/>
        <p:txBody>
          <a:bodyPr/>
          <a:lstStyle/>
          <a:p>
            <a:fld id="{759BC53D-7CDF-47A2-B7A6-B27B450962E7}" type="slidenum">
              <a:rPr lang="en-US" smtClean="0"/>
              <a:t>‹#›</a:t>
            </a:fld>
            <a:endParaRPr lang="en-US"/>
          </a:p>
        </p:txBody>
      </p:sp>
    </p:spTree>
    <p:extLst>
      <p:ext uri="{BB962C8B-B14F-4D97-AF65-F5344CB8AC3E}">
        <p14:creationId xmlns:p14="http://schemas.microsoft.com/office/powerpoint/2010/main" val="25691197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E8CCA2D-1F4A-4DA5-BBC3-A9498645A3AF}"/>
              </a:ext>
            </a:extLst>
          </p:cNvPr>
          <p:cNvSpPr>
            <a:spLocks noGrp="1"/>
          </p:cNvSpPr>
          <p:nvPr>
            <p:ph type="dt" sz="half" idx="10"/>
          </p:nvPr>
        </p:nvSpPr>
        <p:spPr/>
        <p:txBody>
          <a:bodyPr/>
          <a:lstStyle/>
          <a:p>
            <a:fld id="{1471286A-AD91-4B3A-BC32-A30033C85C8D}" type="datetimeFigureOut">
              <a:rPr lang="en-US" smtClean="0"/>
              <a:t>01/15/2019</a:t>
            </a:fld>
            <a:endParaRPr lang="en-US"/>
          </a:p>
        </p:txBody>
      </p:sp>
      <p:sp>
        <p:nvSpPr>
          <p:cNvPr id="3" name="Footer Placeholder 2">
            <a:extLst>
              <a:ext uri="{FF2B5EF4-FFF2-40B4-BE49-F238E27FC236}">
                <a16:creationId xmlns:a16="http://schemas.microsoft.com/office/drawing/2014/main" id="{12271C93-2383-4F86-B568-39C1C108B1A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7280CE6-2F3A-45B3-A291-89E0B00FB205}"/>
              </a:ext>
            </a:extLst>
          </p:cNvPr>
          <p:cNvSpPr>
            <a:spLocks noGrp="1"/>
          </p:cNvSpPr>
          <p:nvPr>
            <p:ph type="sldNum" sz="quarter" idx="12"/>
          </p:nvPr>
        </p:nvSpPr>
        <p:spPr/>
        <p:txBody>
          <a:bodyPr/>
          <a:lstStyle/>
          <a:p>
            <a:fld id="{759BC53D-7CDF-47A2-B7A6-B27B450962E7}" type="slidenum">
              <a:rPr lang="en-US" smtClean="0"/>
              <a:t>‹#›</a:t>
            </a:fld>
            <a:endParaRPr lang="en-US"/>
          </a:p>
        </p:txBody>
      </p:sp>
    </p:spTree>
    <p:extLst>
      <p:ext uri="{BB962C8B-B14F-4D97-AF65-F5344CB8AC3E}">
        <p14:creationId xmlns:p14="http://schemas.microsoft.com/office/powerpoint/2010/main" val="11368298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78AAA7-DCF4-46D8-851F-D2EC271D7BD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F9912D7-2671-459E-BB74-0C9DAAD2922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6881E2B-819C-47CF-883C-1462C55A456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65873A9-5DC9-4FC2-B6A5-69FBF79E5C27}"/>
              </a:ext>
            </a:extLst>
          </p:cNvPr>
          <p:cNvSpPr>
            <a:spLocks noGrp="1"/>
          </p:cNvSpPr>
          <p:nvPr>
            <p:ph type="dt" sz="half" idx="10"/>
          </p:nvPr>
        </p:nvSpPr>
        <p:spPr/>
        <p:txBody>
          <a:bodyPr/>
          <a:lstStyle/>
          <a:p>
            <a:fld id="{1471286A-AD91-4B3A-BC32-A30033C85C8D}" type="datetimeFigureOut">
              <a:rPr lang="en-US" smtClean="0"/>
              <a:t>01/15/2019</a:t>
            </a:fld>
            <a:endParaRPr lang="en-US"/>
          </a:p>
        </p:txBody>
      </p:sp>
      <p:sp>
        <p:nvSpPr>
          <p:cNvPr id="6" name="Footer Placeholder 5">
            <a:extLst>
              <a:ext uri="{FF2B5EF4-FFF2-40B4-BE49-F238E27FC236}">
                <a16:creationId xmlns:a16="http://schemas.microsoft.com/office/drawing/2014/main" id="{35F30324-E687-4DDA-A2C9-3410DDF9A7C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CB0C020-F5B1-416A-A9AE-F66758B42E82}"/>
              </a:ext>
            </a:extLst>
          </p:cNvPr>
          <p:cNvSpPr>
            <a:spLocks noGrp="1"/>
          </p:cNvSpPr>
          <p:nvPr>
            <p:ph type="sldNum" sz="quarter" idx="12"/>
          </p:nvPr>
        </p:nvSpPr>
        <p:spPr/>
        <p:txBody>
          <a:bodyPr/>
          <a:lstStyle/>
          <a:p>
            <a:fld id="{759BC53D-7CDF-47A2-B7A6-B27B450962E7}" type="slidenum">
              <a:rPr lang="en-US" smtClean="0"/>
              <a:t>‹#›</a:t>
            </a:fld>
            <a:endParaRPr lang="en-US"/>
          </a:p>
        </p:txBody>
      </p:sp>
    </p:spTree>
    <p:extLst>
      <p:ext uri="{BB962C8B-B14F-4D97-AF65-F5344CB8AC3E}">
        <p14:creationId xmlns:p14="http://schemas.microsoft.com/office/powerpoint/2010/main" val="18623271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B23AC-92E6-4704-ACC0-8CC4503D39F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6C04082-617F-4BBF-A05E-BBDEEFD9A3B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34580D8-DDBA-415C-8A63-02532EC9569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4C41663-A52A-45F4-B344-AADDA3EC6095}"/>
              </a:ext>
            </a:extLst>
          </p:cNvPr>
          <p:cNvSpPr>
            <a:spLocks noGrp="1"/>
          </p:cNvSpPr>
          <p:nvPr>
            <p:ph type="dt" sz="half" idx="10"/>
          </p:nvPr>
        </p:nvSpPr>
        <p:spPr/>
        <p:txBody>
          <a:bodyPr/>
          <a:lstStyle/>
          <a:p>
            <a:fld id="{1471286A-AD91-4B3A-BC32-A30033C85C8D}" type="datetimeFigureOut">
              <a:rPr lang="en-US" smtClean="0"/>
              <a:t>01/15/2019</a:t>
            </a:fld>
            <a:endParaRPr lang="en-US"/>
          </a:p>
        </p:txBody>
      </p:sp>
      <p:sp>
        <p:nvSpPr>
          <p:cNvPr id="6" name="Footer Placeholder 5">
            <a:extLst>
              <a:ext uri="{FF2B5EF4-FFF2-40B4-BE49-F238E27FC236}">
                <a16:creationId xmlns:a16="http://schemas.microsoft.com/office/drawing/2014/main" id="{18637C20-2E5C-4A17-B993-A9E9512FDCC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0578C68-F6B7-4A4D-B88B-EC8DF9502D63}"/>
              </a:ext>
            </a:extLst>
          </p:cNvPr>
          <p:cNvSpPr>
            <a:spLocks noGrp="1"/>
          </p:cNvSpPr>
          <p:nvPr>
            <p:ph type="sldNum" sz="quarter" idx="12"/>
          </p:nvPr>
        </p:nvSpPr>
        <p:spPr/>
        <p:txBody>
          <a:bodyPr/>
          <a:lstStyle/>
          <a:p>
            <a:fld id="{759BC53D-7CDF-47A2-B7A6-B27B450962E7}" type="slidenum">
              <a:rPr lang="en-US" smtClean="0"/>
              <a:t>‹#›</a:t>
            </a:fld>
            <a:endParaRPr lang="en-US"/>
          </a:p>
        </p:txBody>
      </p:sp>
    </p:spTree>
    <p:extLst>
      <p:ext uri="{BB962C8B-B14F-4D97-AF65-F5344CB8AC3E}">
        <p14:creationId xmlns:p14="http://schemas.microsoft.com/office/powerpoint/2010/main" val="5633952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480C421-C7CA-4475-B803-964FBFE1E69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2705B3C-EB56-45F4-B927-AAF7C12B807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AD4D391-639C-47BA-A4F8-0DBCBECA352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471286A-AD91-4B3A-BC32-A30033C85C8D}" type="datetimeFigureOut">
              <a:rPr lang="en-US" smtClean="0"/>
              <a:t>01/15/2019</a:t>
            </a:fld>
            <a:endParaRPr lang="en-US"/>
          </a:p>
        </p:txBody>
      </p:sp>
      <p:sp>
        <p:nvSpPr>
          <p:cNvPr id="5" name="Footer Placeholder 4">
            <a:extLst>
              <a:ext uri="{FF2B5EF4-FFF2-40B4-BE49-F238E27FC236}">
                <a16:creationId xmlns:a16="http://schemas.microsoft.com/office/drawing/2014/main" id="{C0DCE086-88BD-4C81-B7B9-55FE472A88C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AA5DFD4-14FB-400D-97E3-58F2E79703F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59BC53D-7CDF-47A2-B7A6-B27B450962E7}" type="slidenum">
              <a:rPr lang="en-US" smtClean="0"/>
              <a:t>‹#›</a:t>
            </a:fld>
            <a:endParaRPr lang="en-US"/>
          </a:p>
        </p:txBody>
      </p:sp>
      <p:sp>
        <p:nvSpPr>
          <p:cNvPr id="7" name="MSIPCMContentMarking" descr="{&quot;HashCode&quot;:187662455,&quot;Placement&quot;:&quot;Footer&quot;}">
            <a:extLst>
              <a:ext uri="{FF2B5EF4-FFF2-40B4-BE49-F238E27FC236}">
                <a16:creationId xmlns:a16="http://schemas.microsoft.com/office/drawing/2014/main" id="{DEB1CB8D-F45A-49C8-A6C8-D08A33A40CB4}"/>
              </a:ext>
            </a:extLst>
          </p:cNvPr>
          <p:cNvSpPr txBox="1"/>
          <p:nvPr userDrawn="1"/>
        </p:nvSpPr>
        <p:spPr>
          <a:xfrm>
            <a:off x="0" y="6612746"/>
            <a:ext cx="1509232" cy="245254"/>
          </a:xfrm>
          <a:prstGeom prst="rect">
            <a:avLst/>
          </a:prstGeom>
          <a:noFill/>
        </p:spPr>
        <p:txBody>
          <a:bodyPr vert="horz" wrap="square" lIns="0" tIns="0" rIns="0" bIns="0" rtlCol="0" anchor="ctr" anchorCtr="1">
            <a:spAutoFit/>
          </a:bodyPr>
          <a:lstStyle/>
          <a:p>
            <a:pPr algn="l">
              <a:spcBef>
                <a:spcPts val="0"/>
              </a:spcBef>
              <a:spcAft>
                <a:spcPts val="0"/>
              </a:spcAft>
            </a:pPr>
            <a:r>
              <a:rPr lang="en-US" sz="900">
                <a:solidFill>
                  <a:srgbClr val="737373"/>
                </a:solidFill>
                <a:latin typeface="Calibri" panose="020F0502020204030204" pitchFamily="34" charset="0"/>
              </a:rPr>
              <a:t>Classification: Internal Use</a:t>
            </a:r>
          </a:p>
        </p:txBody>
      </p:sp>
    </p:spTree>
    <p:extLst>
      <p:ext uri="{BB962C8B-B14F-4D97-AF65-F5344CB8AC3E}">
        <p14:creationId xmlns:p14="http://schemas.microsoft.com/office/powerpoint/2010/main" val="40238405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12.xml"/><Relationship Id="rId4" Type="http://schemas.openxmlformats.org/officeDocument/2006/relationships/image" Target="../media/image10.png"/></Relationships>
</file>

<file path=ppt/slides/_rels/slide3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id:image003.png@01D3D5AC.79B01370">
            <a:extLst>
              <a:ext uri="{FF2B5EF4-FFF2-40B4-BE49-F238E27FC236}">
                <a16:creationId xmlns:a16="http://schemas.microsoft.com/office/drawing/2014/main" id="{BB8F1981-2A4F-4948-AE76-7D921B52503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2369" y="1500554"/>
            <a:ext cx="11218985" cy="4970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itle 1">
            <a:extLst>
              <a:ext uri="{FF2B5EF4-FFF2-40B4-BE49-F238E27FC236}">
                <a16:creationId xmlns:a16="http://schemas.microsoft.com/office/drawing/2014/main" id="{21EB93FC-D25E-44D3-859A-CA89C75AD6C7}"/>
              </a:ext>
            </a:extLst>
          </p:cNvPr>
          <p:cNvSpPr>
            <a:spLocks noGrp="1"/>
          </p:cNvSpPr>
          <p:nvPr>
            <p:ph type="ctrTitle"/>
          </p:nvPr>
        </p:nvSpPr>
        <p:spPr>
          <a:xfrm>
            <a:off x="1264992" y="175090"/>
            <a:ext cx="9144000" cy="1032387"/>
          </a:xfrm>
        </p:spPr>
        <p:txBody>
          <a:bodyPr/>
          <a:lstStyle/>
          <a:p>
            <a:r>
              <a:rPr lang="en-US" dirty="0">
                <a:solidFill>
                  <a:srgbClr val="5E5E5E"/>
                </a:solidFill>
                <a:latin typeface="Agency FB" panose="020B0503020202020204" pitchFamily="34" charset="0"/>
                <a:cs typeface="Segoe UI" panose="020B0502040204020203" pitchFamily="34" charset="0"/>
              </a:rPr>
              <a:t>TDD !</a:t>
            </a:r>
          </a:p>
        </p:txBody>
      </p:sp>
    </p:spTree>
    <p:extLst>
      <p:ext uri="{BB962C8B-B14F-4D97-AF65-F5344CB8AC3E}">
        <p14:creationId xmlns:p14="http://schemas.microsoft.com/office/powerpoint/2010/main" val="1192592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39ADB07-43F7-4CE6-903A-4985FD437B9C}"/>
              </a:ext>
            </a:extLst>
          </p:cNvPr>
          <p:cNvPicPr>
            <a:picLocks noChangeAspect="1"/>
          </p:cNvPicPr>
          <p:nvPr/>
        </p:nvPicPr>
        <p:blipFill>
          <a:blip r:embed="rId2"/>
          <a:stretch>
            <a:fillRect/>
          </a:stretch>
        </p:blipFill>
        <p:spPr>
          <a:xfrm>
            <a:off x="1828800" y="2066925"/>
            <a:ext cx="8534400" cy="2724150"/>
          </a:xfrm>
          <a:prstGeom prst="rect">
            <a:avLst/>
          </a:prstGeom>
        </p:spPr>
      </p:pic>
    </p:spTree>
    <p:extLst>
      <p:ext uri="{BB962C8B-B14F-4D97-AF65-F5344CB8AC3E}">
        <p14:creationId xmlns:p14="http://schemas.microsoft.com/office/powerpoint/2010/main" val="42833263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1B69858-5941-4D0A-A931-9C012951E209}"/>
              </a:ext>
            </a:extLst>
          </p:cNvPr>
          <p:cNvPicPr>
            <a:picLocks noChangeAspect="1"/>
          </p:cNvPicPr>
          <p:nvPr/>
        </p:nvPicPr>
        <p:blipFill>
          <a:blip r:embed="rId2"/>
          <a:stretch>
            <a:fillRect/>
          </a:stretch>
        </p:blipFill>
        <p:spPr>
          <a:xfrm>
            <a:off x="1602658" y="1395412"/>
            <a:ext cx="9153831" cy="4067175"/>
          </a:xfrm>
          <a:prstGeom prst="rect">
            <a:avLst/>
          </a:prstGeom>
        </p:spPr>
      </p:pic>
    </p:spTree>
    <p:extLst>
      <p:ext uri="{BB962C8B-B14F-4D97-AF65-F5344CB8AC3E}">
        <p14:creationId xmlns:p14="http://schemas.microsoft.com/office/powerpoint/2010/main" val="32189426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768B72F-72C8-4BF1-A0E2-47124198A96B}"/>
              </a:ext>
            </a:extLst>
          </p:cNvPr>
          <p:cNvSpPr>
            <a:spLocks noGrp="1"/>
          </p:cNvSpPr>
          <p:nvPr>
            <p:ph idx="1"/>
          </p:nvPr>
        </p:nvSpPr>
        <p:spPr>
          <a:xfrm>
            <a:off x="3347985" y="2656518"/>
            <a:ext cx="6059062" cy="543949"/>
          </a:xfrm>
        </p:spPr>
        <p:txBody>
          <a:bodyPr>
            <a:noAutofit/>
          </a:bodyPr>
          <a:lstStyle/>
          <a:p>
            <a:pPr marL="0" indent="0">
              <a:buNone/>
            </a:pPr>
            <a:r>
              <a:rPr lang="en-US" sz="6000" dirty="0">
                <a:solidFill>
                  <a:srgbClr val="5E5E5E"/>
                </a:solidFill>
                <a:latin typeface="Agency FB" panose="020B0503020202020204" pitchFamily="34" charset="0"/>
              </a:rPr>
              <a:t>Expectation Vs Reality !!</a:t>
            </a:r>
          </a:p>
        </p:txBody>
      </p:sp>
    </p:spTree>
    <p:extLst>
      <p:ext uri="{BB962C8B-B14F-4D97-AF65-F5344CB8AC3E}">
        <p14:creationId xmlns:p14="http://schemas.microsoft.com/office/powerpoint/2010/main" val="26734247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68EE0F3-F66E-48DD-AC49-923E0D99B7FA}"/>
              </a:ext>
            </a:extLst>
          </p:cNvPr>
          <p:cNvPicPr>
            <a:picLocks noChangeAspect="1"/>
          </p:cNvPicPr>
          <p:nvPr/>
        </p:nvPicPr>
        <p:blipFill>
          <a:blip r:embed="rId3"/>
          <a:stretch>
            <a:fillRect/>
          </a:stretch>
        </p:blipFill>
        <p:spPr>
          <a:xfrm>
            <a:off x="619432" y="491612"/>
            <a:ext cx="10766323" cy="5968181"/>
          </a:xfrm>
          <a:prstGeom prst="rect">
            <a:avLst/>
          </a:prstGeom>
        </p:spPr>
      </p:pic>
    </p:spTree>
    <p:extLst>
      <p:ext uri="{BB962C8B-B14F-4D97-AF65-F5344CB8AC3E}">
        <p14:creationId xmlns:p14="http://schemas.microsoft.com/office/powerpoint/2010/main" val="11416219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BDA6D16-F141-4709-886F-9BDBC51C7967}"/>
              </a:ext>
            </a:extLst>
          </p:cNvPr>
          <p:cNvSpPr txBox="1"/>
          <p:nvPr/>
        </p:nvSpPr>
        <p:spPr>
          <a:xfrm>
            <a:off x="4459536" y="2686496"/>
            <a:ext cx="3431458" cy="1015663"/>
          </a:xfrm>
          <a:prstGeom prst="rect">
            <a:avLst/>
          </a:prstGeom>
          <a:noFill/>
        </p:spPr>
        <p:txBody>
          <a:bodyPr wrap="square" rtlCol="0">
            <a:spAutoFit/>
          </a:bodyPr>
          <a:lstStyle/>
          <a:p>
            <a:r>
              <a:rPr lang="en-US" sz="6000" dirty="0">
                <a:solidFill>
                  <a:srgbClr val="5E5E5E"/>
                </a:solidFill>
                <a:latin typeface="Agency FB" panose="020B0503020202020204" pitchFamily="34" charset="0"/>
              </a:rPr>
              <a:t>Why TDD ?</a:t>
            </a:r>
          </a:p>
        </p:txBody>
      </p:sp>
    </p:spTree>
    <p:extLst>
      <p:ext uri="{BB962C8B-B14F-4D97-AF65-F5344CB8AC3E}">
        <p14:creationId xmlns:p14="http://schemas.microsoft.com/office/powerpoint/2010/main" val="34093503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768B72F-72C8-4BF1-A0E2-47124198A96B}"/>
              </a:ext>
            </a:extLst>
          </p:cNvPr>
          <p:cNvSpPr>
            <a:spLocks noGrp="1"/>
          </p:cNvSpPr>
          <p:nvPr>
            <p:ph idx="1"/>
          </p:nvPr>
        </p:nvSpPr>
        <p:spPr>
          <a:xfrm>
            <a:off x="3385563" y="2719148"/>
            <a:ext cx="6284530" cy="543949"/>
          </a:xfrm>
        </p:spPr>
        <p:txBody>
          <a:bodyPr>
            <a:noAutofit/>
          </a:bodyPr>
          <a:lstStyle/>
          <a:p>
            <a:pPr marL="0" indent="0">
              <a:buNone/>
            </a:pPr>
            <a:r>
              <a:rPr lang="en-US" sz="6000" dirty="0">
                <a:solidFill>
                  <a:srgbClr val="5E5E5E"/>
                </a:solidFill>
                <a:latin typeface="Agency FB" panose="020B0503020202020204" pitchFamily="34" charset="0"/>
              </a:rPr>
              <a:t>Clean code that works!</a:t>
            </a:r>
          </a:p>
        </p:txBody>
      </p:sp>
    </p:spTree>
    <p:extLst>
      <p:ext uri="{BB962C8B-B14F-4D97-AF65-F5344CB8AC3E}">
        <p14:creationId xmlns:p14="http://schemas.microsoft.com/office/powerpoint/2010/main" val="28552093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98E9F42-D496-4991-9F7C-5DC8615014CC}"/>
              </a:ext>
            </a:extLst>
          </p:cNvPr>
          <p:cNvSpPr>
            <a:spLocks noGrp="1"/>
          </p:cNvSpPr>
          <p:nvPr>
            <p:ph idx="1"/>
          </p:nvPr>
        </p:nvSpPr>
        <p:spPr>
          <a:xfrm>
            <a:off x="1240077" y="2665678"/>
            <a:ext cx="10258816" cy="1183046"/>
          </a:xfrm>
        </p:spPr>
        <p:txBody>
          <a:bodyPr>
            <a:noAutofit/>
          </a:bodyPr>
          <a:lstStyle/>
          <a:p>
            <a:pPr marL="0" indent="0">
              <a:buNone/>
            </a:pPr>
            <a:r>
              <a:rPr lang="en-US" sz="4000" dirty="0">
                <a:solidFill>
                  <a:srgbClr val="5E5E5E"/>
                </a:solidFill>
                <a:effectLst/>
                <a:latin typeface="Agency FB" panose="020B0503020202020204" pitchFamily="34" charset="0"/>
              </a:rPr>
              <a:t>“Clean code is a code that is written by someone who cares...”</a:t>
            </a:r>
          </a:p>
          <a:p>
            <a:pPr marL="0" indent="0">
              <a:buNone/>
            </a:pPr>
            <a:r>
              <a:rPr lang="en-US" sz="4000" dirty="0">
                <a:solidFill>
                  <a:srgbClr val="5E5E5E"/>
                </a:solidFill>
                <a:effectLst/>
                <a:latin typeface="Agency FB" panose="020B0503020202020204" pitchFamily="34" charset="0"/>
              </a:rPr>
              <a:t>                                                                       - Michael Feathers</a:t>
            </a:r>
          </a:p>
          <a:p>
            <a:endParaRPr lang="en-US" sz="4000" dirty="0">
              <a:solidFill>
                <a:srgbClr val="5E5E5E"/>
              </a:solidFill>
              <a:latin typeface="Agency FB" panose="020B0503020202020204" pitchFamily="34" charset="0"/>
            </a:endParaRPr>
          </a:p>
        </p:txBody>
      </p:sp>
    </p:spTree>
    <p:extLst>
      <p:ext uri="{BB962C8B-B14F-4D97-AF65-F5344CB8AC3E}">
        <p14:creationId xmlns:p14="http://schemas.microsoft.com/office/powerpoint/2010/main" val="42136018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98E9F42-D496-4991-9F7C-5DC8615014CC}"/>
              </a:ext>
            </a:extLst>
          </p:cNvPr>
          <p:cNvSpPr>
            <a:spLocks noGrp="1"/>
          </p:cNvSpPr>
          <p:nvPr>
            <p:ph idx="1"/>
          </p:nvPr>
        </p:nvSpPr>
        <p:spPr>
          <a:xfrm>
            <a:off x="3930513" y="2878620"/>
            <a:ext cx="4925388" cy="578563"/>
          </a:xfrm>
        </p:spPr>
        <p:txBody>
          <a:bodyPr>
            <a:noAutofit/>
          </a:bodyPr>
          <a:lstStyle/>
          <a:p>
            <a:pPr marL="0" indent="0">
              <a:buNone/>
            </a:pPr>
            <a:r>
              <a:rPr lang="en-US" sz="6000" dirty="0">
                <a:solidFill>
                  <a:srgbClr val="5E5E5E"/>
                </a:solidFill>
                <a:latin typeface="Agency FB" panose="020B0503020202020204" pitchFamily="34" charset="0"/>
              </a:rPr>
              <a:t>How TDD helps?</a:t>
            </a:r>
          </a:p>
        </p:txBody>
      </p:sp>
    </p:spTree>
    <p:extLst>
      <p:ext uri="{BB962C8B-B14F-4D97-AF65-F5344CB8AC3E}">
        <p14:creationId xmlns:p14="http://schemas.microsoft.com/office/powerpoint/2010/main" val="37753229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98E9F42-D496-4991-9F7C-5DC8615014CC}"/>
              </a:ext>
            </a:extLst>
          </p:cNvPr>
          <p:cNvSpPr>
            <a:spLocks noGrp="1"/>
          </p:cNvSpPr>
          <p:nvPr>
            <p:ph idx="1"/>
          </p:nvPr>
        </p:nvSpPr>
        <p:spPr>
          <a:xfrm>
            <a:off x="2584974" y="1201498"/>
            <a:ext cx="6177990" cy="873487"/>
          </a:xfrm>
        </p:spPr>
        <p:txBody>
          <a:bodyPr>
            <a:noAutofit/>
          </a:bodyPr>
          <a:lstStyle/>
          <a:p>
            <a:pPr marL="0" indent="0">
              <a:buNone/>
            </a:pPr>
            <a:r>
              <a:rPr lang="en-US" sz="6000" dirty="0">
                <a:solidFill>
                  <a:srgbClr val="5E5E5E"/>
                </a:solidFill>
                <a:latin typeface="Agency FB" panose="020B0503020202020204" pitchFamily="34" charset="0"/>
              </a:rPr>
              <a:t>Test tells you..</a:t>
            </a:r>
          </a:p>
          <a:p>
            <a:pPr marL="0" indent="0">
              <a:buNone/>
            </a:pPr>
            <a:endParaRPr lang="en-US" sz="6000" dirty="0">
              <a:solidFill>
                <a:srgbClr val="5E5E5E"/>
              </a:solidFill>
              <a:latin typeface="Agency FB" panose="020B0503020202020204" pitchFamily="34" charset="0"/>
            </a:endParaRPr>
          </a:p>
        </p:txBody>
      </p:sp>
      <p:sp>
        <p:nvSpPr>
          <p:cNvPr id="5" name="Content Placeholder 2">
            <a:extLst>
              <a:ext uri="{FF2B5EF4-FFF2-40B4-BE49-F238E27FC236}">
                <a16:creationId xmlns:a16="http://schemas.microsoft.com/office/drawing/2014/main" id="{14449BF2-37D8-4A6A-8105-8FBC40039A3B}"/>
              </a:ext>
            </a:extLst>
          </p:cNvPr>
          <p:cNvSpPr txBox="1">
            <a:spLocks/>
          </p:cNvSpPr>
          <p:nvPr/>
        </p:nvSpPr>
        <p:spPr>
          <a:xfrm>
            <a:off x="3300080" y="2485175"/>
            <a:ext cx="8223703" cy="87348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143000" indent="-1143000">
              <a:buFont typeface="Arial" panose="020B0604020202020204" pitchFamily="34" charset="0"/>
              <a:buAutoNum type="arabicPeriod"/>
            </a:pPr>
            <a:r>
              <a:rPr lang="en-US" sz="4800" dirty="0">
                <a:solidFill>
                  <a:srgbClr val="5E5E5E"/>
                </a:solidFill>
                <a:latin typeface="Agency FB" panose="020B0503020202020204" pitchFamily="34" charset="0"/>
              </a:rPr>
              <a:t>If code is working</a:t>
            </a:r>
          </a:p>
          <a:p>
            <a:pPr marL="1143000" indent="-1143000">
              <a:buFont typeface="Arial" panose="020B0604020202020204" pitchFamily="34" charset="0"/>
              <a:buAutoNum type="arabicPeriod"/>
            </a:pPr>
            <a:r>
              <a:rPr lang="en-US" sz="4800" dirty="0">
                <a:solidFill>
                  <a:srgbClr val="5E5E5E"/>
                </a:solidFill>
                <a:latin typeface="Agency FB" panose="020B0503020202020204" pitchFamily="34" charset="0"/>
              </a:rPr>
              <a:t>Is it loosely coupled</a:t>
            </a:r>
          </a:p>
          <a:p>
            <a:pPr marL="1143000" indent="-1143000">
              <a:buFont typeface="Arial" panose="020B0604020202020204" pitchFamily="34" charset="0"/>
              <a:buAutoNum type="arabicPeriod"/>
            </a:pPr>
            <a:r>
              <a:rPr lang="en-US" sz="4800" dirty="0">
                <a:solidFill>
                  <a:srgbClr val="5E5E5E"/>
                </a:solidFill>
                <a:latin typeface="Agency FB" panose="020B0503020202020204" pitchFamily="34" charset="0"/>
              </a:rPr>
              <a:t>Is it simple/complex</a:t>
            </a:r>
          </a:p>
          <a:p>
            <a:pPr marL="0" indent="0">
              <a:buFont typeface="Arial" panose="020B0604020202020204" pitchFamily="34" charset="0"/>
              <a:buNone/>
            </a:pPr>
            <a:endParaRPr lang="en-US" sz="4800" dirty="0">
              <a:solidFill>
                <a:srgbClr val="5E5E5E"/>
              </a:solidFill>
              <a:latin typeface="Agency FB" panose="020B0503020202020204" pitchFamily="34" charset="0"/>
            </a:endParaRPr>
          </a:p>
        </p:txBody>
      </p:sp>
    </p:spTree>
    <p:extLst>
      <p:ext uri="{BB962C8B-B14F-4D97-AF65-F5344CB8AC3E}">
        <p14:creationId xmlns:p14="http://schemas.microsoft.com/office/powerpoint/2010/main" val="37152805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98E9F42-D496-4991-9F7C-5DC8615014CC}"/>
              </a:ext>
            </a:extLst>
          </p:cNvPr>
          <p:cNvSpPr>
            <a:spLocks noGrp="1"/>
          </p:cNvSpPr>
          <p:nvPr>
            <p:ph idx="1"/>
          </p:nvPr>
        </p:nvSpPr>
        <p:spPr>
          <a:xfrm>
            <a:off x="1905035" y="1330452"/>
            <a:ext cx="6177990" cy="873487"/>
          </a:xfrm>
        </p:spPr>
        <p:txBody>
          <a:bodyPr>
            <a:noAutofit/>
          </a:bodyPr>
          <a:lstStyle/>
          <a:p>
            <a:pPr marL="0" indent="0">
              <a:buNone/>
            </a:pPr>
            <a:r>
              <a:rPr lang="en-US" sz="6000" dirty="0">
                <a:solidFill>
                  <a:srgbClr val="5E5E5E"/>
                </a:solidFill>
                <a:latin typeface="Agency FB" panose="020B0503020202020204" pitchFamily="34" charset="0"/>
              </a:rPr>
              <a:t>Which means..	</a:t>
            </a:r>
          </a:p>
          <a:p>
            <a:pPr marL="0" indent="0">
              <a:buNone/>
            </a:pPr>
            <a:endParaRPr lang="en-US" sz="6000" dirty="0">
              <a:solidFill>
                <a:srgbClr val="5E5E5E"/>
              </a:solidFill>
              <a:latin typeface="Agency FB" panose="020B0503020202020204" pitchFamily="34" charset="0"/>
            </a:endParaRPr>
          </a:p>
        </p:txBody>
      </p:sp>
      <p:sp>
        <p:nvSpPr>
          <p:cNvPr id="5" name="Content Placeholder 2">
            <a:extLst>
              <a:ext uri="{FF2B5EF4-FFF2-40B4-BE49-F238E27FC236}">
                <a16:creationId xmlns:a16="http://schemas.microsoft.com/office/drawing/2014/main" id="{14449BF2-37D8-4A6A-8105-8FBC40039A3B}"/>
              </a:ext>
            </a:extLst>
          </p:cNvPr>
          <p:cNvSpPr txBox="1">
            <a:spLocks/>
          </p:cNvSpPr>
          <p:nvPr/>
        </p:nvSpPr>
        <p:spPr>
          <a:xfrm>
            <a:off x="3429033" y="2555513"/>
            <a:ext cx="8223703" cy="87348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143000" indent="-1143000">
              <a:buFont typeface="Arial" panose="020B0604020202020204" pitchFamily="34" charset="0"/>
              <a:buAutoNum type="arabicPeriod"/>
            </a:pPr>
            <a:r>
              <a:rPr lang="en-US" sz="4800" dirty="0">
                <a:solidFill>
                  <a:srgbClr val="5E5E5E"/>
                </a:solidFill>
                <a:latin typeface="Agency FB" panose="020B0503020202020204" pitchFamily="34" charset="0"/>
              </a:rPr>
              <a:t>Building right thing</a:t>
            </a:r>
          </a:p>
          <a:p>
            <a:pPr marL="1143000" indent="-1143000">
              <a:buFont typeface="Arial" panose="020B0604020202020204" pitchFamily="34" charset="0"/>
              <a:buAutoNum type="arabicPeriod"/>
            </a:pPr>
            <a:r>
              <a:rPr lang="en-US" sz="4800" dirty="0">
                <a:solidFill>
                  <a:srgbClr val="5E5E5E"/>
                </a:solidFill>
                <a:latin typeface="Agency FB" panose="020B0503020202020204" pitchFamily="34" charset="0"/>
              </a:rPr>
              <a:t>Easy to change</a:t>
            </a:r>
          </a:p>
          <a:p>
            <a:pPr marL="1143000" indent="-1143000">
              <a:buFont typeface="Arial" panose="020B0604020202020204" pitchFamily="34" charset="0"/>
              <a:buAutoNum type="arabicPeriod"/>
            </a:pPr>
            <a:r>
              <a:rPr lang="en-US" sz="4800" dirty="0">
                <a:solidFill>
                  <a:srgbClr val="5E5E5E"/>
                </a:solidFill>
                <a:latin typeface="Agency FB" panose="020B0503020202020204" pitchFamily="34" charset="0"/>
              </a:rPr>
              <a:t>Easy to understand</a:t>
            </a:r>
          </a:p>
          <a:p>
            <a:pPr marL="0" indent="0">
              <a:buFont typeface="Arial" panose="020B0604020202020204" pitchFamily="34" charset="0"/>
              <a:buNone/>
            </a:pPr>
            <a:endParaRPr lang="en-US" sz="4800" dirty="0">
              <a:solidFill>
                <a:srgbClr val="5E5E5E"/>
              </a:solidFill>
              <a:latin typeface="Agency FB" panose="020B0503020202020204" pitchFamily="34" charset="0"/>
            </a:endParaRPr>
          </a:p>
        </p:txBody>
      </p:sp>
    </p:spTree>
    <p:extLst>
      <p:ext uri="{BB962C8B-B14F-4D97-AF65-F5344CB8AC3E}">
        <p14:creationId xmlns:p14="http://schemas.microsoft.com/office/powerpoint/2010/main" val="42650507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EB0F1-3BB0-4DDB-9999-416A0009117C}"/>
              </a:ext>
            </a:extLst>
          </p:cNvPr>
          <p:cNvSpPr>
            <a:spLocks noGrp="1"/>
          </p:cNvSpPr>
          <p:nvPr>
            <p:ph type="ctrTitle"/>
          </p:nvPr>
        </p:nvSpPr>
        <p:spPr>
          <a:xfrm>
            <a:off x="1524000" y="2320413"/>
            <a:ext cx="9144000" cy="1189550"/>
          </a:xfrm>
        </p:spPr>
        <p:txBody>
          <a:bodyPr/>
          <a:lstStyle/>
          <a:p>
            <a:r>
              <a:rPr lang="en-US" dirty="0">
                <a:solidFill>
                  <a:srgbClr val="5E5E5E"/>
                </a:solidFill>
                <a:latin typeface="Agency FB" panose="020B0503020202020204" pitchFamily="34" charset="0"/>
                <a:cs typeface="Segoe UI" panose="020B0502040204020203" pitchFamily="34" charset="0"/>
              </a:rPr>
              <a:t>Why code sucks?</a:t>
            </a:r>
          </a:p>
        </p:txBody>
      </p:sp>
    </p:spTree>
    <p:extLst>
      <p:ext uri="{BB962C8B-B14F-4D97-AF65-F5344CB8AC3E}">
        <p14:creationId xmlns:p14="http://schemas.microsoft.com/office/powerpoint/2010/main" val="19190887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6D90CF6-AFB0-4404-9F67-705272844C87}"/>
              </a:ext>
            </a:extLst>
          </p:cNvPr>
          <p:cNvSpPr/>
          <p:nvPr/>
        </p:nvSpPr>
        <p:spPr>
          <a:xfrm>
            <a:off x="1806638" y="2578863"/>
            <a:ext cx="8837916" cy="1754326"/>
          </a:xfrm>
          <a:prstGeom prst="rect">
            <a:avLst/>
          </a:prstGeom>
        </p:spPr>
        <p:txBody>
          <a:bodyPr wrap="square">
            <a:spAutoFit/>
          </a:bodyPr>
          <a:lstStyle/>
          <a:p>
            <a:r>
              <a:rPr lang="en-US" sz="5400" dirty="0">
                <a:solidFill>
                  <a:srgbClr val="5E5E5E"/>
                </a:solidFill>
                <a:effectLst/>
                <a:latin typeface="Agency FB" panose="020B0503020202020204" pitchFamily="34" charset="0"/>
              </a:rPr>
              <a:t>                              Vs </a:t>
            </a:r>
          </a:p>
          <a:p>
            <a:r>
              <a:rPr lang="en-US" sz="5400" dirty="0">
                <a:solidFill>
                  <a:srgbClr val="5E5E5E"/>
                </a:solidFill>
                <a:effectLst/>
                <a:latin typeface="Agency FB" panose="020B0503020202020204" pitchFamily="34" charset="0"/>
              </a:rPr>
              <a:t>Building working &amp; testable components</a:t>
            </a:r>
          </a:p>
        </p:txBody>
      </p:sp>
      <p:sp>
        <p:nvSpPr>
          <p:cNvPr id="2" name="Rectangle 1">
            <a:extLst>
              <a:ext uri="{FF2B5EF4-FFF2-40B4-BE49-F238E27FC236}">
                <a16:creationId xmlns:a16="http://schemas.microsoft.com/office/drawing/2014/main" id="{57EC0868-6E5E-4532-8C1D-584E27FEEEC7}"/>
              </a:ext>
            </a:extLst>
          </p:cNvPr>
          <p:cNvSpPr/>
          <p:nvPr/>
        </p:nvSpPr>
        <p:spPr>
          <a:xfrm>
            <a:off x="3577176" y="1655533"/>
            <a:ext cx="5599610" cy="923330"/>
          </a:xfrm>
          <a:prstGeom prst="rect">
            <a:avLst/>
          </a:prstGeom>
        </p:spPr>
        <p:txBody>
          <a:bodyPr wrap="none">
            <a:spAutoFit/>
          </a:bodyPr>
          <a:lstStyle/>
          <a:p>
            <a:r>
              <a:rPr lang="en-US" sz="5400" dirty="0">
                <a:solidFill>
                  <a:srgbClr val="5E5E5E"/>
                </a:solidFill>
                <a:latin typeface="Agency FB" panose="020B0503020202020204" pitchFamily="34" charset="0"/>
              </a:rPr>
              <a:t>Building working system </a:t>
            </a:r>
          </a:p>
        </p:txBody>
      </p:sp>
    </p:spTree>
    <p:extLst>
      <p:ext uri="{BB962C8B-B14F-4D97-AF65-F5344CB8AC3E}">
        <p14:creationId xmlns:p14="http://schemas.microsoft.com/office/powerpoint/2010/main" val="31446071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788A263-A2DD-4CCE-AE76-98E50BEA2C54}"/>
              </a:ext>
            </a:extLst>
          </p:cNvPr>
          <p:cNvPicPr>
            <a:picLocks noChangeAspect="1"/>
          </p:cNvPicPr>
          <p:nvPr/>
        </p:nvPicPr>
        <p:blipFill>
          <a:blip r:embed="rId2"/>
          <a:stretch>
            <a:fillRect/>
          </a:stretch>
        </p:blipFill>
        <p:spPr>
          <a:xfrm>
            <a:off x="386862" y="339970"/>
            <a:ext cx="4548553" cy="5943600"/>
          </a:xfrm>
          <a:prstGeom prst="rect">
            <a:avLst/>
          </a:prstGeom>
        </p:spPr>
      </p:pic>
      <p:pic>
        <p:nvPicPr>
          <p:cNvPr id="3" name="Picture 2">
            <a:extLst>
              <a:ext uri="{FF2B5EF4-FFF2-40B4-BE49-F238E27FC236}">
                <a16:creationId xmlns:a16="http://schemas.microsoft.com/office/drawing/2014/main" id="{802FCE05-6E4C-4538-BF57-F0DCD84C7DC5}"/>
              </a:ext>
            </a:extLst>
          </p:cNvPr>
          <p:cNvPicPr>
            <a:picLocks noChangeAspect="1"/>
          </p:cNvPicPr>
          <p:nvPr/>
        </p:nvPicPr>
        <p:blipFill>
          <a:blip r:embed="rId3"/>
          <a:stretch>
            <a:fillRect/>
          </a:stretch>
        </p:blipFill>
        <p:spPr>
          <a:xfrm>
            <a:off x="6881447" y="246185"/>
            <a:ext cx="5005754" cy="6201507"/>
          </a:xfrm>
          <a:prstGeom prst="rect">
            <a:avLst/>
          </a:prstGeom>
        </p:spPr>
      </p:pic>
      <p:sp>
        <p:nvSpPr>
          <p:cNvPr id="2" name="TextBox 1">
            <a:extLst>
              <a:ext uri="{FF2B5EF4-FFF2-40B4-BE49-F238E27FC236}">
                <a16:creationId xmlns:a16="http://schemas.microsoft.com/office/drawing/2014/main" id="{19778314-5962-4AD1-BB91-57EDA2FBD774}"/>
              </a:ext>
            </a:extLst>
          </p:cNvPr>
          <p:cNvSpPr txBox="1"/>
          <p:nvPr/>
        </p:nvSpPr>
        <p:spPr>
          <a:xfrm>
            <a:off x="5591908" y="2801815"/>
            <a:ext cx="726830" cy="923330"/>
          </a:xfrm>
          <a:prstGeom prst="rect">
            <a:avLst/>
          </a:prstGeom>
          <a:noFill/>
        </p:spPr>
        <p:txBody>
          <a:bodyPr wrap="square" rtlCol="0">
            <a:spAutoFit/>
          </a:bodyPr>
          <a:lstStyle/>
          <a:p>
            <a:r>
              <a:rPr lang="en-US" sz="5400" dirty="0">
                <a:latin typeface="Agency FB" panose="020B0503020202020204" pitchFamily="34" charset="0"/>
              </a:rPr>
              <a:t>Vs</a:t>
            </a:r>
          </a:p>
        </p:txBody>
      </p:sp>
    </p:spTree>
    <p:extLst>
      <p:ext uri="{BB962C8B-B14F-4D97-AF65-F5344CB8AC3E}">
        <p14:creationId xmlns:p14="http://schemas.microsoft.com/office/powerpoint/2010/main" val="35334353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CB62F70-BD98-4205-BA7E-C96DDEE2C2CF}"/>
              </a:ext>
            </a:extLst>
          </p:cNvPr>
          <p:cNvPicPr>
            <a:picLocks noChangeAspect="1"/>
          </p:cNvPicPr>
          <p:nvPr/>
        </p:nvPicPr>
        <p:blipFill>
          <a:blip r:embed="rId2"/>
          <a:stretch>
            <a:fillRect/>
          </a:stretch>
        </p:blipFill>
        <p:spPr>
          <a:xfrm>
            <a:off x="2649415" y="832338"/>
            <a:ext cx="7022123" cy="5545015"/>
          </a:xfrm>
          <a:prstGeom prst="rect">
            <a:avLst/>
          </a:prstGeom>
        </p:spPr>
      </p:pic>
    </p:spTree>
    <p:extLst>
      <p:ext uri="{BB962C8B-B14F-4D97-AF65-F5344CB8AC3E}">
        <p14:creationId xmlns:p14="http://schemas.microsoft.com/office/powerpoint/2010/main" val="22198320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BA1A91F-093F-4917-A2B5-BBEDDAE33063}"/>
              </a:ext>
            </a:extLst>
          </p:cNvPr>
          <p:cNvSpPr txBox="1"/>
          <p:nvPr/>
        </p:nvSpPr>
        <p:spPr>
          <a:xfrm>
            <a:off x="3825950" y="2368922"/>
            <a:ext cx="4697260" cy="1015663"/>
          </a:xfrm>
          <a:prstGeom prst="rect">
            <a:avLst/>
          </a:prstGeom>
          <a:noFill/>
        </p:spPr>
        <p:txBody>
          <a:bodyPr wrap="square" rtlCol="0">
            <a:spAutoFit/>
          </a:bodyPr>
          <a:lstStyle/>
          <a:p>
            <a:r>
              <a:rPr lang="en-US" sz="6000" dirty="0">
                <a:solidFill>
                  <a:srgbClr val="5E5E5E"/>
                </a:solidFill>
                <a:latin typeface="Agency FB" panose="020B0503020202020204" pitchFamily="34" charset="0"/>
              </a:rPr>
              <a:t>Benefits of TDD?</a:t>
            </a:r>
          </a:p>
        </p:txBody>
      </p:sp>
    </p:spTree>
    <p:extLst>
      <p:ext uri="{BB962C8B-B14F-4D97-AF65-F5344CB8AC3E}">
        <p14:creationId xmlns:p14="http://schemas.microsoft.com/office/powerpoint/2010/main" val="9952505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Shape 171"/>
          <p:cNvSpPr/>
          <p:nvPr/>
        </p:nvSpPr>
        <p:spPr>
          <a:xfrm>
            <a:off x="2840832" y="2126273"/>
            <a:ext cx="8643938" cy="1714500"/>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normAutofit/>
          </a:bodyPr>
          <a:lstStyle>
            <a:lvl1pPr>
              <a:defRPr sz="7200" cap="all">
                <a:solidFill>
                  <a:srgbClr val="535353"/>
                </a:solidFill>
                <a:latin typeface="Gill Sans Light"/>
                <a:ea typeface="Gill Sans Light"/>
                <a:cs typeface="Gill Sans Light"/>
                <a:sym typeface="Gill Sans Light"/>
              </a:defRPr>
            </a:lvl1pPr>
          </a:lstStyle>
          <a:p>
            <a:pPr lvl="0">
              <a:defRPr sz="1800" cap="none">
                <a:solidFill>
                  <a:srgbClr val="000000"/>
                </a:solidFill>
              </a:defRPr>
            </a:pPr>
            <a:r>
              <a:rPr sz="8000" dirty="0">
                <a:solidFill>
                  <a:srgbClr val="5E5E5E"/>
                </a:solidFill>
                <a:latin typeface="Agency FB" panose="020B0503020202020204" pitchFamily="34" charset="0"/>
              </a:rPr>
              <a:t>Before Test-Driven</a:t>
            </a:r>
          </a:p>
        </p:txBody>
      </p:sp>
    </p:spTree>
    <p:extLst>
      <p:ext uri="{BB962C8B-B14F-4D97-AF65-F5344CB8AC3E}">
        <p14:creationId xmlns:p14="http://schemas.microsoft.com/office/powerpoint/2010/main" val="3605279168"/>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3" name="image80.png"/>
          <p:cNvPicPr/>
          <p:nvPr/>
        </p:nvPicPr>
        <p:blipFill>
          <a:blip r:embed="rId3">
            <a:extLst/>
          </a:blip>
          <a:stretch>
            <a:fillRect/>
          </a:stretch>
        </p:blipFill>
        <p:spPr>
          <a:xfrm>
            <a:off x="2057400" y="307974"/>
            <a:ext cx="8075614" cy="6240464"/>
          </a:xfrm>
          <a:prstGeom prst="rect">
            <a:avLst/>
          </a:prstGeom>
          <a:ln w="12700">
            <a:miter lim="400000"/>
          </a:ln>
        </p:spPr>
      </p:pic>
      <p:sp>
        <p:nvSpPr>
          <p:cNvPr id="174" name="Shape 174"/>
          <p:cNvSpPr/>
          <p:nvPr/>
        </p:nvSpPr>
        <p:spPr>
          <a:xfrm>
            <a:off x="2193727" y="100028"/>
            <a:ext cx="7804547" cy="547804"/>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normAutofit/>
          </a:bodyPr>
          <a:lstStyle>
            <a:lvl1pPr defTabSz="344677">
              <a:defRPr sz="4719">
                <a:latin typeface="Gill Sans Light"/>
                <a:ea typeface="Gill Sans Light"/>
                <a:cs typeface="Gill Sans Light"/>
                <a:sym typeface="Gill Sans Light"/>
              </a:defRPr>
            </a:lvl1pPr>
          </a:lstStyle>
          <a:p>
            <a:pPr lvl="0">
              <a:defRPr sz="1800"/>
            </a:pPr>
            <a:r>
              <a:rPr sz="3318"/>
              <a:t>An Idea</a:t>
            </a:r>
          </a:p>
        </p:txBody>
      </p:sp>
    </p:spTree>
    <p:extLst>
      <p:ext uri="{BB962C8B-B14F-4D97-AF65-F5344CB8AC3E}">
        <p14:creationId xmlns:p14="http://schemas.microsoft.com/office/powerpoint/2010/main" val="3657852468"/>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 name="Shape 178"/>
          <p:cNvSpPr/>
          <p:nvPr/>
        </p:nvSpPr>
        <p:spPr>
          <a:xfrm>
            <a:off x="2193727" y="100028"/>
            <a:ext cx="7804547" cy="547804"/>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normAutofit/>
          </a:bodyPr>
          <a:lstStyle>
            <a:lvl1pPr defTabSz="344677">
              <a:defRPr sz="4719">
                <a:latin typeface="Gill Sans Light"/>
                <a:ea typeface="Gill Sans Light"/>
                <a:cs typeface="Gill Sans Light"/>
                <a:sym typeface="Gill Sans Light"/>
              </a:defRPr>
            </a:lvl1pPr>
          </a:lstStyle>
          <a:p>
            <a:pPr lvl="0">
              <a:defRPr sz="1800"/>
            </a:pPr>
            <a:r>
              <a:rPr sz="3318"/>
              <a:t>Requirements</a:t>
            </a:r>
          </a:p>
        </p:txBody>
      </p:sp>
      <p:pic>
        <p:nvPicPr>
          <p:cNvPr id="179" name="image81.png"/>
          <p:cNvPicPr/>
          <p:nvPr/>
        </p:nvPicPr>
        <p:blipFill>
          <a:blip r:embed="rId3">
            <a:extLst/>
          </a:blip>
          <a:stretch>
            <a:fillRect/>
          </a:stretch>
        </p:blipFill>
        <p:spPr>
          <a:xfrm>
            <a:off x="1981200" y="249238"/>
            <a:ext cx="8228014" cy="6357938"/>
          </a:xfrm>
          <a:prstGeom prst="rect">
            <a:avLst/>
          </a:prstGeom>
          <a:ln w="12700">
            <a:miter lim="400000"/>
          </a:ln>
        </p:spPr>
      </p:pic>
    </p:spTree>
    <p:extLst>
      <p:ext uri="{BB962C8B-B14F-4D97-AF65-F5344CB8AC3E}">
        <p14:creationId xmlns:p14="http://schemas.microsoft.com/office/powerpoint/2010/main" val="1548185028"/>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Shape 183"/>
          <p:cNvSpPr/>
          <p:nvPr/>
        </p:nvSpPr>
        <p:spPr>
          <a:xfrm>
            <a:off x="2193727" y="100028"/>
            <a:ext cx="7804547" cy="547804"/>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normAutofit/>
          </a:bodyPr>
          <a:lstStyle>
            <a:lvl1pPr defTabSz="344677">
              <a:defRPr sz="4719">
                <a:latin typeface="Gill Sans Light"/>
                <a:ea typeface="Gill Sans Light"/>
                <a:cs typeface="Gill Sans Light"/>
                <a:sym typeface="Gill Sans Light"/>
              </a:defRPr>
            </a:lvl1pPr>
          </a:lstStyle>
          <a:p>
            <a:pPr lvl="0">
              <a:defRPr sz="1800"/>
            </a:pPr>
            <a:r>
              <a:rPr sz="3318"/>
              <a:t>Development</a:t>
            </a:r>
          </a:p>
        </p:txBody>
      </p:sp>
      <p:pic>
        <p:nvPicPr>
          <p:cNvPr id="184" name="image82.png"/>
          <p:cNvPicPr/>
          <p:nvPr/>
        </p:nvPicPr>
        <p:blipFill>
          <a:blip r:embed="rId3">
            <a:extLst/>
          </a:blip>
          <a:stretch>
            <a:fillRect/>
          </a:stretch>
        </p:blipFill>
        <p:spPr>
          <a:xfrm>
            <a:off x="1981200" y="249238"/>
            <a:ext cx="8228014" cy="6357938"/>
          </a:xfrm>
          <a:prstGeom prst="rect">
            <a:avLst/>
          </a:prstGeom>
          <a:ln w="12700">
            <a:miter lim="400000"/>
          </a:ln>
        </p:spPr>
      </p:pic>
    </p:spTree>
    <p:extLst>
      <p:ext uri="{BB962C8B-B14F-4D97-AF65-F5344CB8AC3E}">
        <p14:creationId xmlns:p14="http://schemas.microsoft.com/office/powerpoint/2010/main" val="3210275323"/>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 name="Shape 188"/>
          <p:cNvSpPr/>
          <p:nvPr/>
        </p:nvSpPr>
        <p:spPr>
          <a:xfrm>
            <a:off x="2193727" y="100028"/>
            <a:ext cx="7804547" cy="547804"/>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normAutofit/>
          </a:bodyPr>
          <a:lstStyle>
            <a:lvl1pPr defTabSz="344677">
              <a:defRPr sz="4719">
                <a:latin typeface="Gill Sans Light"/>
                <a:ea typeface="Gill Sans Light"/>
                <a:cs typeface="Gill Sans Light"/>
                <a:sym typeface="Gill Sans Light"/>
              </a:defRPr>
            </a:lvl1pPr>
          </a:lstStyle>
          <a:p>
            <a:pPr lvl="0">
              <a:defRPr sz="1800"/>
            </a:pPr>
            <a:r>
              <a:rPr sz="3318"/>
              <a:t>Ready for testing</a:t>
            </a:r>
          </a:p>
        </p:txBody>
      </p:sp>
      <p:pic>
        <p:nvPicPr>
          <p:cNvPr id="189" name="image83.png"/>
          <p:cNvPicPr/>
          <p:nvPr/>
        </p:nvPicPr>
        <p:blipFill>
          <a:blip r:embed="rId3">
            <a:extLst/>
          </a:blip>
          <a:stretch>
            <a:fillRect/>
          </a:stretch>
        </p:blipFill>
        <p:spPr>
          <a:xfrm>
            <a:off x="2052638" y="304800"/>
            <a:ext cx="8085138" cy="6248400"/>
          </a:xfrm>
          <a:prstGeom prst="rect">
            <a:avLst/>
          </a:prstGeom>
          <a:ln w="12700">
            <a:miter lim="400000"/>
          </a:ln>
        </p:spPr>
      </p:pic>
    </p:spTree>
    <p:extLst>
      <p:ext uri="{BB962C8B-B14F-4D97-AF65-F5344CB8AC3E}">
        <p14:creationId xmlns:p14="http://schemas.microsoft.com/office/powerpoint/2010/main" val="722406768"/>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 name="Shape 193"/>
          <p:cNvSpPr/>
          <p:nvPr/>
        </p:nvSpPr>
        <p:spPr>
          <a:xfrm>
            <a:off x="2193727" y="100028"/>
            <a:ext cx="7804547" cy="547804"/>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normAutofit/>
          </a:bodyPr>
          <a:lstStyle>
            <a:lvl1pPr defTabSz="344677">
              <a:defRPr sz="4719">
                <a:latin typeface="Gill Sans Light"/>
                <a:ea typeface="Gill Sans Light"/>
                <a:cs typeface="Gill Sans Light"/>
                <a:sym typeface="Gill Sans Light"/>
              </a:defRPr>
            </a:lvl1pPr>
          </a:lstStyle>
          <a:p>
            <a:pPr lvl="0">
              <a:defRPr sz="1800"/>
            </a:pPr>
            <a:r>
              <a:rPr sz="3318"/>
              <a:t>User Acceptance Testing</a:t>
            </a:r>
          </a:p>
        </p:txBody>
      </p:sp>
      <p:pic>
        <p:nvPicPr>
          <p:cNvPr id="194" name="image84.png"/>
          <p:cNvPicPr/>
          <p:nvPr/>
        </p:nvPicPr>
        <p:blipFill>
          <a:blip r:embed="rId3">
            <a:extLst/>
          </a:blip>
          <a:stretch>
            <a:fillRect/>
          </a:stretch>
        </p:blipFill>
        <p:spPr>
          <a:xfrm>
            <a:off x="1981200" y="249238"/>
            <a:ext cx="8228014" cy="6357938"/>
          </a:xfrm>
          <a:prstGeom prst="rect">
            <a:avLst/>
          </a:prstGeom>
          <a:ln w="12700">
            <a:miter lim="400000"/>
          </a:ln>
        </p:spPr>
      </p:pic>
    </p:spTree>
    <p:extLst>
      <p:ext uri="{BB962C8B-B14F-4D97-AF65-F5344CB8AC3E}">
        <p14:creationId xmlns:p14="http://schemas.microsoft.com/office/powerpoint/2010/main" val="88112699"/>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EB0F1-3BB0-4DDB-9999-416A0009117C}"/>
              </a:ext>
            </a:extLst>
          </p:cNvPr>
          <p:cNvSpPr>
            <a:spLocks noGrp="1"/>
          </p:cNvSpPr>
          <p:nvPr>
            <p:ph type="ctrTitle"/>
          </p:nvPr>
        </p:nvSpPr>
        <p:spPr>
          <a:xfrm>
            <a:off x="1524000" y="2320413"/>
            <a:ext cx="9144000" cy="1189550"/>
          </a:xfrm>
        </p:spPr>
        <p:txBody>
          <a:bodyPr>
            <a:normAutofit/>
          </a:bodyPr>
          <a:lstStyle/>
          <a:p>
            <a:r>
              <a:rPr lang="en-US" dirty="0">
                <a:solidFill>
                  <a:srgbClr val="5E5E5E"/>
                </a:solidFill>
                <a:latin typeface="Agency FB" panose="020B0503020202020204" pitchFamily="34" charset="0"/>
              </a:rPr>
              <a:t>And how to make it suck less?</a:t>
            </a:r>
          </a:p>
        </p:txBody>
      </p:sp>
    </p:spTree>
    <p:extLst>
      <p:ext uri="{BB962C8B-B14F-4D97-AF65-F5344CB8AC3E}">
        <p14:creationId xmlns:p14="http://schemas.microsoft.com/office/powerpoint/2010/main" val="129340468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 name="Shape 198"/>
          <p:cNvSpPr/>
          <p:nvPr/>
        </p:nvSpPr>
        <p:spPr>
          <a:xfrm>
            <a:off x="1774032" y="2571750"/>
            <a:ext cx="8643938" cy="1714500"/>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normAutofit/>
          </a:bodyPr>
          <a:lstStyle>
            <a:lvl1pPr>
              <a:defRPr sz="7200" cap="all">
                <a:solidFill>
                  <a:srgbClr val="535353"/>
                </a:solidFill>
                <a:latin typeface="Gill Sans Light"/>
                <a:ea typeface="Gill Sans Light"/>
                <a:cs typeface="Gill Sans Light"/>
                <a:sym typeface="Gill Sans Light"/>
              </a:defRPr>
            </a:lvl1pPr>
          </a:lstStyle>
          <a:p>
            <a:pPr lvl="0">
              <a:defRPr sz="1800" cap="none">
                <a:solidFill>
                  <a:srgbClr val="000000"/>
                </a:solidFill>
              </a:defRPr>
            </a:pPr>
            <a:r>
              <a:rPr sz="6000" dirty="0">
                <a:solidFill>
                  <a:srgbClr val="5E5E5E"/>
                </a:solidFill>
                <a:latin typeface="Agency FB" panose="020B0503020202020204" pitchFamily="34" charset="0"/>
              </a:rPr>
              <a:t>Following Test-Driven Development</a:t>
            </a:r>
          </a:p>
        </p:txBody>
      </p:sp>
    </p:spTree>
    <p:extLst>
      <p:ext uri="{BB962C8B-B14F-4D97-AF65-F5344CB8AC3E}">
        <p14:creationId xmlns:p14="http://schemas.microsoft.com/office/powerpoint/2010/main" val="2263820173"/>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 name="Shape 200"/>
          <p:cNvSpPr/>
          <p:nvPr/>
        </p:nvSpPr>
        <p:spPr>
          <a:xfrm>
            <a:off x="2193727" y="100028"/>
            <a:ext cx="7804547" cy="547804"/>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normAutofit/>
          </a:bodyPr>
          <a:lstStyle>
            <a:lvl1pPr defTabSz="344677">
              <a:defRPr sz="4719">
                <a:latin typeface="Gill Sans Light"/>
                <a:ea typeface="Gill Sans Light"/>
                <a:cs typeface="Gill Sans Light"/>
                <a:sym typeface="Gill Sans Light"/>
              </a:defRPr>
            </a:lvl1pPr>
          </a:lstStyle>
          <a:p>
            <a:pPr lvl="0">
              <a:defRPr sz="1800"/>
            </a:pPr>
            <a:r>
              <a:rPr sz="3318"/>
              <a:t>A User Story</a:t>
            </a:r>
          </a:p>
        </p:txBody>
      </p:sp>
      <p:pic>
        <p:nvPicPr>
          <p:cNvPr id="201" name="image85.png"/>
          <p:cNvPicPr/>
          <p:nvPr/>
        </p:nvPicPr>
        <p:blipFill>
          <a:blip r:embed="rId3">
            <a:extLst/>
          </a:blip>
          <a:stretch>
            <a:fillRect/>
          </a:stretch>
        </p:blipFill>
        <p:spPr>
          <a:xfrm>
            <a:off x="1998663" y="152400"/>
            <a:ext cx="5621338" cy="4343401"/>
          </a:xfrm>
          <a:prstGeom prst="rect">
            <a:avLst/>
          </a:prstGeom>
          <a:ln w="12700">
            <a:miter lim="400000"/>
          </a:ln>
        </p:spPr>
      </p:pic>
      <p:pic>
        <p:nvPicPr>
          <p:cNvPr id="202" name="image80.png"/>
          <p:cNvPicPr/>
          <p:nvPr/>
        </p:nvPicPr>
        <p:blipFill>
          <a:blip r:embed="rId4">
            <a:extLst/>
          </a:blip>
          <a:stretch>
            <a:fillRect/>
          </a:stretch>
        </p:blipFill>
        <p:spPr>
          <a:xfrm>
            <a:off x="5180013" y="1217613"/>
            <a:ext cx="7297738" cy="5638800"/>
          </a:xfrm>
          <a:prstGeom prst="rect">
            <a:avLst/>
          </a:prstGeom>
          <a:ln w="12700">
            <a:miter lim="400000"/>
          </a:ln>
        </p:spPr>
      </p:pic>
    </p:spTree>
    <p:extLst>
      <p:ext uri="{BB962C8B-B14F-4D97-AF65-F5344CB8AC3E}">
        <p14:creationId xmlns:p14="http://schemas.microsoft.com/office/powerpoint/2010/main" val="625599750"/>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6" name="image86.jpg"/>
          <p:cNvPicPr/>
          <p:nvPr/>
        </p:nvPicPr>
        <p:blipFill>
          <a:blip r:embed="rId3">
            <a:extLst/>
          </a:blip>
          <a:stretch>
            <a:fillRect/>
          </a:stretch>
        </p:blipFill>
        <p:spPr>
          <a:xfrm>
            <a:off x="1922463" y="204788"/>
            <a:ext cx="8347075" cy="6448425"/>
          </a:xfrm>
          <a:prstGeom prst="rect">
            <a:avLst/>
          </a:prstGeom>
          <a:ln w="12700">
            <a:miter lim="400000"/>
          </a:ln>
        </p:spPr>
      </p:pic>
    </p:spTree>
    <p:extLst>
      <p:ext uri="{BB962C8B-B14F-4D97-AF65-F5344CB8AC3E}">
        <p14:creationId xmlns:p14="http://schemas.microsoft.com/office/powerpoint/2010/main" val="2944923990"/>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0" name="image87.jpg"/>
          <p:cNvPicPr/>
          <p:nvPr/>
        </p:nvPicPr>
        <p:blipFill>
          <a:blip r:embed="rId3">
            <a:extLst/>
          </a:blip>
          <a:stretch>
            <a:fillRect/>
          </a:stretch>
        </p:blipFill>
        <p:spPr>
          <a:xfrm>
            <a:off x="1981200" y="-1"/>
            <a:ext cx="8305801" cy="6416677"/>
          </a:xfrm>
          <a:prstGeom prst="rect">
            <a:avLst/>
          </a:prstGeom>
          <a:ln w="12700">
            <a:miter lim="400000"/>
          </a:ln>
        </p:spPr>
      </p:pic>
    </p:spTree>
    <p:extLst>
      <p:ext uri="{BB962C8B-B14F-4D97-AF65-F5344CB8AC3E}">
        <p14:creationId xmlns:p14="http://schemas.microsoft.com/office/powerpoint/2010/main" val="4095468385"/>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4" name="image88.png"/>
          <p:cNvPicPr/>
          <p:nvPr/>
        </p:nvPicPr>
        <p:blipFill>
          <a:blip r:embed="rId3">
            <a:extLst/>
          </a:blip>
          <a:stretch>
            <a:fillRect/>
          </a:stretch>
        </p:blipFill>
        <p:spPr>
          <a:xfrm>
            <a:off x="1981200" y="249238"/>
            <a:ext cx="8228014" cy="6357938"/>
          </a:xfrm>
          <a:prstGeom prst="rect">
            <a:avLst/>
          </a:prstGeom>
          <a:ln w="12700">
            <a:miter lim="400000"/>
          </a:ln>
        </p:spPr>
      </p:pic>
    </p:spTree>
    <p:extLst>
      <p:ext uri="{BB962C8B-B14F-4D97-AF65-F5344CB8AC3E}">
        <p14:creationId xmlns:p14="http://schemas.microsoft.com/office/powerpoint/2010/main" val="3845963738"/>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8" name="image89.png"/>
          <p:cNvPicPr/>
          <p:nvPr/>
        </p:nvPicPr>
        <p:blipFill>
          <a:blip r:embed="rId3">
            <a:extLst/>
          </a:blip>
          <a:stretch>
            <a:fillRect/>
          </a:stretch>
        </p:blipFill>
        <p:spPr>
          <a:xfrm>
            <a:off x="1954213" y="-1"/>
            <a:ext cx="8281988" cy="6400801"/>
          </a:xfrm>
          <a:prstGeom prst="rect">
            <a:avLst/>
          </a:prstGeom>
          <a:ln w="12700">
            <a:miter lim="400000"/>
          </a:ln>
        </p:spPr>
      </p:pic>
    </p:spTree>
    <p:extLst>
      <p:ext uri="{BB962C8B-B14F-4D97-AF65-F5344CB8AC3E}">
        <p14:creationId xmlns:p14="http://schemas.microsoft.com/office/powerpoint/2010/main" val="2177290271"/>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2" name="image90.jpg"/>
          <p:cNvPicPr/>
          <p:nvPr/>
        </p:nvPicPr>
        <p:blipFill>
          <a:blip r:embed="rId3">
            <a:extLst/>
          </a:blip>
          <a:stretch>
            <a:fillRect/>
          </a:stretch>
        </p:blipFill>
        <p:spPr>
          <a:xfrm>
            <a:off x="1981200" y="-1"/>
            <a:ext cx="8228014" cy="6357939"/>
          </a:xfrm>
          <a:prstGeom prst="rect">
            <a:avLst/>
          </a:prstGeom>
          <a:ln w="12700">
            <a:miter lim="400000"/>
          </a:ln>
        </p:spPr>
      </p:pic>
    </p:spTree>
    <p:extLst>
      <p:ext uri="{BB962C8B-B14F-4D97-AF65-F5344CB8AC3E}">
        <p14:creationId xmlns:p14="http://schemas.microsoft.com/office/powerpoint/2010/main" val="1053453922"/>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3E36D0F-1CBD-4D50-B540-6AFD2D61A5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7000" y="0"/>
            <a:ext cx="6858000" cy="6858000"/>
          </a:xfrm>
          <a:prstGeom prst="rect">
            <a:avLst/>
          </a:prstGeom>
        </p:spPr>
      </p:pic>
    </p:spTree>
    <p:extLst>
      <p:ext uri="{BB962C8B-B14F-4D97-AF65-F5344CB8AC3E}">
        <p14:creationId xmlns:p14="http://schemas.microsoft.com/office/powerpoint/2010/main" val="193629866"/>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AF728A1-6DC8-4BB0-AD51-957E625ED632}"/>
              </a:ext>
            </a:extLst>
          </p:cNvPr>
          <p:cNvSpPr txBox="1"/>
          <p:nvPr/>
        </p:nvSpPr>
        <p:spPr>
          <a:xfrm>
            <a:off x="4972832" y="889348"/>
            <a:ext cx="3043825" cy="4708981"/>
          </a:xfrm>
          <a:prstGeom prst="rect">
            <a:avLst/>
          </a:prstGeom>
          <a:noFill/>
        </p:spPr>
        <p:txBody>
          <a:bodyPr wrap="square" rtlCol="0">
            <a:spAutoFit/>
          </a:bodyPr>
          <a:lstStyle/>
          <a:p>
            <a:r>
              <a:rPr lang="en-US" sz="30000" dirty="0">
                <a:solidFill>
                  <a:srgbClr val="5E5E5E"/>
                </a:solidFill>
                <a:latin typeface="Agency FB" panose="020B0503020202020204" pitchFamily="34" charset="0"/>
              </a:rPr>
              <a:t>?</a:t>
            </a:r>
          </a:p>
        </p:txBody>
      </p:sp>
    </p:spTree>
    <p:extLst>
      <p:ext uri="{BB962C8B-B14F-4D97-AF65-F5344CB8AC3E}">
        <p14:creationId xmlns:p14="http://schemas.microsoft.com/office/powerpoint/2010/main" val="7811017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BA65F2C-DFD6-4BCC-9112-627E733881E0}"/>
              </a:ext>
            </a:extLst>
          </p:cNvPr>
          <p:cNvPicPr>
            <a:picLocks noChangeAspect="1"/>
          </p:cNvPicPr>
          <p:nvPr/>
        </p:nvPicPr>
        <p:blipFill>
          <a:blip r:embed="rId3"/>
          <a:stretch>
            <a:fillRect/>
          </a:stretch>
        </p:blipFill>
        <p:spPr>
          <a:xfrm>
            <a:off x="468924" y="375139"/>
            <a:ext cx="11277600" cy="6142892"/>
          </a:xfrm>
          <a:prstGeom prst="rect">
            <a:avLst/>
          </a:prstGeom>
        </p:spPr>
      </p:pic>
    </p:spTree>
    <p:extLst>
      <p:ext uri="{BB962C8B-B14F-4D97-AF65-F5344CB8AC3E}">
        <p14:creationId xmlns:p14="http://schemas.microsoft.com/office/powerpoint/2010/main" val="5619077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788A263-A2DD-4CCE-AE76-98E50BEA2C54}"/>
              </a:ext>
            </a:extLst>
          </p:cNvPr>
          <p:cNvPicPr>
            <a:picLocks noChangeAspect="1"/>
          </p:cNvPicPr>
          <p:nvPr/>
        </p:nvPicPr>
        <p:blipFill>
          <a:blip r:embed="rId3"/>
          <a:stretch>
            <a:fillRect/>
          </a:stretch>
        </p:blipFill>
        <p:spPr>
          <a:xfrm>
            <a:off x="339969" y="433754"/>
            <a:ext cx="11488615" cy="5920154"/>
          </a:xfrm>
          <a:prstGeom prst="rect">
            <a:avLst/>
          </a:prstGeom>
        </p:spPr>
      </p:pic>
    </p:spTree>
    <p:extLst>
      <p:ext uri="{BB962C8B-B14F-4D97-AF65-F5344CB8AC3E}">
        <p14:creationId xmlns:p14="http://schemas.microsoft.com/office/powerpoint/2010/main" val="10235900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788A263-A2DD-4CCE-AE76-98E50BEA2C54}"/>
              </a:ext>
            </a:extLst>
          </p:cNvPr>
          <p:cNvPicPr>
            <a:picLocks noChangeAspect="1"/>
          </p:cNvPicPr>
          <p:nvPr/>
        </p:nvPicPr>
        <p:blipFill>
          <a:blip r:embed="rId2"/>
          <a:stretch>
            <a:fillRect/>
          </a:stretch>
        </p:blipFill>
        <p:spPr>
          <a:xfrm>
            <a:off x="6529754" y="316524"/>
            <a:ext cx="5263662" cy="5990492"/>
          </a:xfrm>
          <a:prstGeom prst="rect">
            <a:avLst/>
          </a:prstGeom>
        </p:spPr>
      </p:pic>
      <p:pic>
        <p:nvPicPr>
          <p:cNvPr id="3" name="Picture 2">
            <a:extLst>
              <a:ext uri="{FF2B5EF4-FFF2-40B4-BE49-F238E27FC236}">
                <a16:creationId xmlns:a16="http://schemas.microsoft.com/office/drawing/2014/main" id="{802FCE05-6E4C-4538-BF57-F0DCD84C7DC5}"/>
              </a:ext>
            </a:extLst>
          </p:cNvPr>
          <p:cNvPicPr>
            <a:picLocks noChangeAspect="1"/>
          </p:cNvPicPr>
          <p:nvPr/>
        </p:nvPicPr>
        <p:blipFill>
          <a:blip r:embed="rId3"/>
          <a:stretch>
            <a:fillRect/>
          </a:stretch>
        </p:blipFill>
        <p:spPr>
          <a:xfrm>
            <a:off x="433754" y="410308"/>
            <a:ext cx="5029200" cy="5990492"/>
          </a:xfrm>
          <a:prstGeom prst="rect">
            <a:avLst/>
          </a:prstGeom>
        </p:spPr>
      </p:pic>
      <p:sp>
        <p:nvSpPr>
          <p:cNvPr id="2" name="TextBox 1">
            <a:extLst>
              <a:ext uri="{FF2B5EF4-FFF2-40B4-BE49-F238E27FC236}">
                <a16:creationId xmlns:a16="http://schemas.microsoft.com/office/drawing/2014/main" id="{19778314-5962-4AD1-BB91-57EDA2FBD774}"/>
              </a:ext>
            </a:extLst>
          </p:cNvPr>
          <p:cNvSpPr txBox="1"/>
          <p:nvPr/>
        </p:nvSpPr>
        <p:spPr>
          <a:xfrm>
            <a:off x="5627077" y="2778369"/>
            <a:ext cx="937846" cy="923330"/>
          </a:xfrm>
          <a:prstGeom prst="rect">
            <a:avLst/>
          </a:prstGeom>
          <a:noFill/>
        </p:spPr>
        <p:txBody>
          <a:bodyPr wrap="square" rtlCol="0">
            <a:spAutoFit/>
          </a:bodyPr>
          <a:lstStyle/>
          <a:p>
            <a:r>
              <a:rPr lang="en-US" sz="5400" dirty="0">
                <a:latin typeface="Agency FB" panose="020B0503020202020204" pitchFamily="34" charset="0"/>
              </a:rPr>
              <a:t>Vs</a:t>
            </a:r>
          </a:p>
        </p:txBody>
      </p:sp>
    </p:spTree>
    <p:extLst>
      <p:ext uri="{BB962C8B-B14F-4D97-AF65-F5344CB8AC3E}">
        <p14:creationId xmlns:p14="http://schemas.microsoft.com/office/powerpoint/2010/main" val="22189936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EB0F1-3BB0-4DDB-9999-416A0009117C}"/>
              </a:ext>
            </a:extLst>
          </p:cNvPr>
          <p:cNvSpPr>
            <a:spLocks noGrp="1"/>
          </p:cNvSpPr>
          <p:nvPr>
            <p:ph type="ctrTitle"/>
          </p:nvPr>
        </p:nvSpPr>
        <p:spPr>
          <a:xfrm>
            <a:off x="1524000" y="2834225"/>
            <a:ext cx="9144000" cy="1189550"/>
          </a:xfrm>
        </p:spPr>
        <p:txBody>
          <a:bodyPr>
            <a:noAutofit/>
          </a:bodyPr>
          <a:lstStyle/>
          <a:p>
            <a:r>
              <a:rPr lang="en-US" sz="8800" dirty="0">
                <a:solidFill>
                  <a:srgbClr val="5E5E5E"/>
                </a:solidFill>
                <a:latin typeface="Agency FB" panose="020B0503020202020204" pitchFamily="34" charset="0"/>
                <a:cs typeface="Segoe UI" panose="020B0502040204020203" pitchFamily="34" charset="0"/>
              </a:rPr>
              <a:t>Lets talk about TDD…</a:t>
            </a:r>
          </a:p>
        </p:txBody>
      </p:sp>
    </p:spTree>
    <p:extLst>
      <p:ext uri="{BB962C8B-B14F-4D97-AF65-F5344CB8AC3E}">
        <p14:creationId xmlns:p14="http://schemas.microsoft.com/office/powerpoint/2010/main" val="25392777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EB0F1-3BB0-4DDB-9999-416A0009117C}"/>
              </a:ext>
            </a:extLst>
          </p:cNvPr>
          <p:cNvSpPr>
            <a:spLocks noGrp="1"/>
          </p:cNvSpPr>
          <p:nvPr>
            <p:ph type="ctrTitle"/>
          </p:nvPr>
        </p:nvSpPr>
        <p:spPr>
          <a:xfrm>
            <a:off x="5579817" y="2871398"/>
            <a:ext cx="996462" cy="1189550"/>
          </a:xfrm>
        </p:spPr>
        <p:txBody>
          <a:bodyPr>
            <a:normAutofit/>
          </a:bodyPr>
          <a:lstStyle/>
          <a:p>
            <a:r>
              <a:rPr lang="en-US" sz="8000" dirty="0">
                <a:solidFill>
                  <a:srgbClr val="5E5E5E"/>
                </a:solidFill>
                <a:latin typeface="Agency FB" panose="020B0503020202020204" pitchFamily="34" charset="0"/>
              </a:rPr>
              <a:t>?</a:t>
            </a:r>
          </a:p>
        </p:txBody>
      </p:sp>
      <p:pic>
        <p:nvPicPr>
          <p:cNvPr id="4" name="Picture 3">
            <a:extLst>
              <a:ext uri="{FF2B5EF4-FFF2-40B4-BE49-F238E27FC236}">
                <a16:creationId xmlns:a16="http://schemas.microsoft.com/office/drawing/2014/main" id="{66DCA384-52AD-4129-A5B3-51B403C315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54215" y="1043354"/>
            <a:ext cx="6553199" cy="4958861"/>
          </a:xfrm>
          <a:prstGeom prst="rect">
            <a:avLst/>
          </a:prstGeom>
        </p:spPr>
      </p:pic>
    </p:spTree>
    <p:extLst>
      <p:ext uri="{BB962C8B-B14F-4D97-AF65-F5344CB8AC3E}">
        <p14:creationId xmlns:p14="http://schemas.microsoft.com/office/powerpoint/2010/main" val="2893477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hidden"/>
                                      </p:to>
                                    </p:set>
                                  </p:childTnLst>
                                </p:cTn>
                              </p:par>
                            </p:childTnLst>
                          </p:cTn>
                        </p:par>
                        <p:par>
                          <p:cTn id="7" fill="hold">
                            <p:stCondLst>
                              <p:cond delay="0"/>
                            </p:stCondLst>
                            <p:childTnLst>
                              <p:par>
                                <p:cTn id="8" presetID="10" presetClass="entr" presetSubtype="0" fill="hold" nodeType="after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0D7A618E-33B0-40A3-B919-D76D97F4878A}"/>
              </a:ext>
            </a:extLst>
          </p:cNvPr>
          <p:cNvPicPr>
            <a:picLocks noGrp="1" noChangeAspect="1"/>
          </p:cNvPicPr>
          <p:nvPr>
            <p:ph idx="1"/>
          </p:nvPr>
        </p:nvPicPr>
        <p:blipFill>
          <a:blip r:embed="rId2"/>
          <a:stretch>
            <a:fillRect/>
          </a:stretch>
        </p:blipFill>
        <p:spPr>
          <a:xfrm>
            <a:off x="3048000" y="984738"/>
            <a:ext cx="6353907" cy="5040923"/>
          </a:xfrm>
          <a:prstGeom prst="rect">
            <a:avLst/>
          </a:prstGeom>
        </p:spPr>
      </p:pic>
    </p:spTree>
    <p:extLst>
      <p:ext uri="{BB962C8B-B14F-4D97-AF65-F5344CB8AC3E}">
        <p14:creationId xmlns:p14="http://schemas.microsoft.com/office/powerpoint/2010/main" val="57846457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TM03457515[[fn=View]]</Template>
  <TotalTime>688</TotalTime>
  <Words>3839</Words>
  <Application>Microsoft Office PowerPoint</Application>
  <PresentationFormat>Widescreen</PresentationFormat>
  <Paragraphs>385</Paragraphs>
  <Slides>38</Slides>
  <Notes>20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38</vt:i4>
      </vt:variant>
    </vt:vector>
  </HeadingPairs>
  <TitlesOfParts>
    <vt:vector size="47" baseType="lpstr">
      <vt:lpstr>Agency FB</vt:lpstr>
      <vt:lpstr>Arial</vt:lpstr>
      <vt:lpstr>Calibri</vt:lpstr>
      <vt:lpstr>Calibri Light</vt:lpstr>
      <vt:lpstr>Gill Sans Light</vt:lpstr>
      <vt:lpstr>Helvetica Light</vt:lpstr>
      <vt:lpstr>Segoe UI</vt:lpstr>
      <vt:lpstr>Trebuchet MS</vt:lpstr>
      <vt:lpstr>Office Theme</vt:lpstr>
      <vt:lpstr>TDD !</vt:lpstr>
      <vt:lpstr>Why code sucks?</vt:lpstr>
      <vt:lpstr>And how to make it suck less?</vt:lpstr>
      <vt:lpstr>PowerPoint Presentation</vt:lpstr>
      <vt:lpstr>PowerPoint Presentation</vt:lpstr>
      <vt:lpstr>PowerPoint Presentation</vt:lpstr>
      <vt:lpstr>Lets talk about TDD…</vt:lpstr>
      <vt:lpst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TDD</dc:title>
  <dc:creator>Parakh, Ajinkya</dc:creator>
  <cp:lastModifiedBy>Parakh, Ajinkya</cp:lastModifiedBy>
  <cp:revision>157</cp:revision>
  <dcterms:created xsi:type="dcterms:W3CDTF">2018-04-03T07:21:43Z</dcterms:created>
  <dcterms:modified xsi:type="dcterms:W3CDTF">2019-01-15T11:12:21Z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1a85edf-1344-4c6a-a94e-0a9833d749f3_Enabled">
    <vt:lpwstr>True</vt:lpwstr>
  </property>
  <property fmtid="{D5CDD505-2E9C-101B-9397-08002B2CF9AE}" pid="3" name="MSIP_Label_f1a85edf-1344-4c6a-a94e-0a9833d749f3_SiteId">
    <vt:lpwstr>3bea478c-1684-4a8c-8e85-045ec54ba430</vt:lpwstr>
  </property>
  <property fmtid="{D5CDD505-2E9C-101B-9397-08002B2CF9AE}" pid="4" name="MSIP_Label_f1a85edf-1344-4c6a-a94e-0a9833d749f3_Ref">
    <vt:lpwstr>https://api.informationprotection.azure.com/api/3bea478c-1684-4a8c-8e85-045ec54ba430</vt:lpwstr>
  </property>
  <property fmtid="{D5CDD505-2E9C-101B-9397-08002B2CF9AE}" pid="5" name="MSIP_Label_f1a85edf-1344-4c6a-a94e-0a9833d749f3_Owner">
    <vt:lpwstr>Parakh.Ajinkya@principal.com</vt:lpwstr>
  </property>
  <property fmtid="{D5CDD505-2E9C-101B-9397-08002B2CF9AE}" pid="6" name="MSIP_Label_f1a85edf-1344-4c6a-a94e-0a9833d749f3_SetDate">
    <vt:lpwstr>2018-04-03T12:52:10.2539118+05:30</vt:lpwstr>
  </property>
  <property fmtid="{D5CDD505-2E9C-101B-9397-08002B2CF9AE}" pid="7" name="MSIP_Label_f1a85edf-1344-4c6a-a94e-0a9833d749f3_Name">
    <vt:lpwstr>Internal Use</vt:lpwstr>
  </property>
  <property fmtid="{D5CDD505-2E9C-101B-9397-08002B2CF9AE}" pid="8" name="MSIP_Label_f1a85edf-1344-4c6a-a94e-0a9833d749f3_Application">
    <vt:lpwstr>Microsoft Azure Information Protection</vt:lpwstr>
  </property>
  <property fmtid="{D5CDD505-2E9C-101B-9397-08002B2CF9AE}" pid="9" name="MSIP_Label_f1a85edf-1344-4c6a-a94e-0a9833d749f3_Extended_MSFT_Method">
    <vt:lpwstr>Manual</vt:lpwstr>
  </property>
  <property fmtid="{D5CDD505-2E9C-101B-9397-08002B2CF9AE}" pid="10" name="Sensitivity">
    <vt:lpwstr>Internal Use</vt:lpwstr>
  </property>
</Properties>
</file>